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8" r:id="rId2"/>
    <p:sldId id="259" r:id="rId3"/>
    <p:sldId id="260" r:id="rId4"/>
    <p:sldId id="257" r:id="rId5"/>
    <p:sldId id="261" r:id="rId6"/>
    <p:sldId id="262" r:id="rId7"/>
    <p:sldId id="264" r:id="rId8"/>
    <p:sldId id="265" r:id="rId9"/>
    <p:sldId id="266" r:id="rId10"/>
    <p:sldId id="267" r:id="rId11"/>
    <p:sldId id="268" r:id="rId12"/>
    <p:sldId id="269" r:id="rId13"/>
    <p:sldId id="271" r:id="rId14"/>
    <p:sldId id="270" r:id="rId15"/>
    <p:sldId id="272" r:id="rId16"/>
    <p:sldId id="273" r:id="rId17"/>
    <p:sldId id="274" r:id="rId18"/>
    <p:sldId id="275" r:id="rId19"/>
    <p:sldId id="276" r:id="rId20"/>
    <p:sldId id="263"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7" r:id="rId43"/>
    <p:sldId id="299" r:id="rId44"/>
    <p:sldId id="300" r:id="rId45"/>
    <p:sldId id="30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7C47900-25E1-4DA2-A17F-80C5696A059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ECA7430-4C70-46C8-A54A-9D64B78210C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A899A-DBC1-48FE-A1E8-245095684962}"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E84DD6-45B7-44B2-8161-428C4890A4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04E756-59A4-4648-B8D4-50059D027C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97FFD5-540D-4B07-8406-309277C9EC8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29ACC7A-7628-49A4-9474-68A9D6180E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AA8384-E248-456E-B6A8-18A198CE0F0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68F444-A6D9-4090-9A3D-FD11C78E9AC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70DCFE-3C7B-4807-9FB5-63695AE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9EA923-B3CD-4AF1-BB57-10DCEEF70C5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2700F2-121D-4883-8199-56DDFB05393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6D769A4-5405-4A46-90EE-3165FBB981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CD79F7-5CC9-455C-89DF-EBF4A591A2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786FF5-661D-4BD3-9751-E39DA7966ED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D813FB-3E32-4FDB-A1FE-5D3DA66489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ientific Metho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a:buFontTx/>
              <a:buNone/>
            </a:pPr>
            <a:r>
              <a:rPr lang="en-US" sz="4400"/>
              <a:t>5. </a:t>
            </a:r>
            <a:r>
              <a:rPr lang="en-US" sz="4400" u="sng">
                <a:solidFill>
                  <a:srgbClr val="0033CC"/>
                </a:solidFill>
                <a:effectLst>
                  <a:outerShdw blurRad="38100" dist="38100" dir="2700000" algn="tl">
                    <a:srgbClr val="000000"/>
                  </a:outerShdw>
                </a:effectLst>
              </a:rPr>
              <a:t>Collect and Analyze Results</a:t>
            </a:r>
            <a:r>
              <a:rPr lang="en-US" sz="4400">
                <a:solidFill>
                  <a:srgbClr val="0033CC"/>
                </a:solidFill>
              </a:rPr>
              <a:t>: </a:t>
            </a:r>
            <a:r>
              <a:rPr lang="en-US" sz="4400"/>
              <a:t>Modify the procedure if needed.</a:t>
            </a:r>
          </a:p>
          <a:p>
            <a:pPr algn="ctr">
              <a:buFontTx/>
              <a:buNone/>
            </a:pPr>
            <a:r>
              <a:rPr lang="en-US" sz="4400"/>
              <a:t>Confirm the results by retesting.</a:t>
            </a:r>
          </a:p>
          <a:p>
            <a:pPr algn="ctr">
              <a:buFontTx/>
              <a:buNone/>
            </a:pPr>
            <a:r>
              <a:rPr lang="en-US" sz="4400"/>
              <a:t>Include tables, graphs, and photographs.</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a:lnSpc>
                <a:spcPct val="90000"/>
              </a:lnSpc>
              <a:buFontTx/>
              <a:buNone/>
            </a:pPr>
            <a:r>
              <a:rPr lang="en-US" sz="4400"/>
              <a:t>6. </a:t>
            </a:r>
            <a:r>
              <a:rPr lang="en-US" sz="4400" u="sng">
                <a:solidFill>
                  <a:srgbClr val="0033CC"/>
                </a:solidFill>
                <a:effectLst>
                  <a:outerShdw blurRad="38100" dist="38100" dir="2700000" algn="tl">
                    <a:srgbClr val="000000"/>
                  </a:outerShdw>
                </a:effectLst>
              </a:rPr>
              <a:t>Conclusion</a:t>
            </a:r>
            <a:r>
              <a:rPr lang="en-US" sz="4400">
                <a:solidFill>
                  <a:srgbClr val="0033CC"/>
                </a:solidFill>
              </a:rPr>
              <a:t>: </a:t>
            </a:r>
            <a:r>
              <a:rPr lang="en-US" sz="4400"/>
              <a:t>Include a statement that accepts or rejects the hypothesis.</a:t>
            </a:r>
          </a:p>
          <a:p>
            <a:pPr algn="ctr">
              <a:lnSpc>
                <a:spcPct val="90000"/>
              </a:lnSpc>
              <a:buFontTx/>
              <a:buNone/>
            </a:pPr>
            <a:r>
              <a:rPr lang="en-US" sz="4400"/>
              <a:t>Make recommendations for further study and possible improvements to the procedure.</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a:buFontTx/>
              <a:buNone/>
            </a:pPr>
            <a:r>
              <a:rPr lang="en-US" sz="4400"/>
              <a:t>7. </a:t>
            </a:r>
            <a:r>
              <a:rPr lang="en-US" sz="4400" u="sng">
                <a:solidFill>
                  <a:srgbClr val="0033CC"/>
                </a:solidFill>
                <a:effectLst>
                  <a:outerShdw blurRad="38100" dist="38100" dir="2700000" algn="tl">
                    <a:srgbClr val="000000"/>
                  </a:outerShdw>
                </a:effectLst>
              </a:rPr>
              <a:t>Communicate the Results</a:t>
            </a:r>
            <a:r>
              <a:rPr lang="en-US" sz="4400">
                <a:solidFill>
                  <a:srgbClr val="0033CC"/>
                </a:solidFill>
              </a:rPr>
              <a:t>: </a:t>
            </a:r>
            <a:r>
              <a:rPr lang="en-US" sz="4400"/>
              <a:t>Be prepared to present the project to an audience.</a:t>
            </a:r>
          </a:p>
          <a:p>
            <a:pPr algn="ctr">
              <a:buFontTx/>
              <a:buNone/>
            </a:pPr>
            <a:r>
              <a:rPr lang="en-US" sz="4400"/>
              <a:t>Expect questions from the audience. </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1"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Think you can name all seven steps?</a:t>
            </a:r>
          </a:p>
        </p:txBody>
      </p:sp>
      <p:sp>
        <p:nvSpPr>
          <p:cNvPr id="23556" name="Text Box 4"/>
          <p:cNvSpPr txBox="1">
            <a:spLocks noChangeArrowheads="1"/>
          </p:cNvSpPr>
          <p:nvPr/>
        </p:nvSpPr>
        <p:spPr bwMode="auto">
          <a:xfrm>
            <a:off x="304800" y="2743200"/>
            <a:ext cx="4495800" cy="701675"/>
          </a:xfrm>
          <a:prstGeom prst="rect">
            <a:avLst/>
          </a:prstGeom>
          <a:noFill/>
          <a:ln w="9525">
            <a:noFill/>
            <a:miter lim="800000"/>
            <a:headEnd/>
            <a:tailEnd/>
          </a:ln>
          <a:effectLst/>
        </p:spPr>
        <p:txBody>
          <a:bodyPr>
            <a:spAutoFit/>
          </a:bodyPr>
          <a:lstStyle/>
          <a:p>
            <a:pPr>
              <a:spcBef>
                <a:spcPct val="50000"/>
              </a:spcBef>
            </a:pPr>
            <a:endParaRPr lang="en-US" sz="4000">
              <a:solidFill>
                <a:srgbClr val="0033CC"/>
              </a:solidFill>
            </a:endParaRPr>
          </a:p>
        </p:txBody>
      </p:sp>
      <p:sp>
        <p:nvSpPr>
          <p:cNvPr id="23557" name="Text Box 5"/>
          <p:cNvSpPr txBox="1">
            <a:spLocks noChangeArrowheads="1"/>
          </p:cNvSpPr>
          <p:nvPr/>
        </p:nvSpPr>
        <p:spPr bwMode="auto">
          <a:xfrm>
            <a:off x="2133600" y="5943600"/>
            <a:ext cx="4648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Problem/Question</a:t>
            </a:r>
          </a:p>
        </p:txBody>
      </p:sp>
      <p:sp>
        <p:nvSpPr>
          <p:cNvPr id="23558" name="Text Box 6"/>
          <p:cNvSpPr txBox="1">
            <a:spLocks noChangeArrowheads="1"/>
          </p:cNvSpPr>
          <p:nvPr/>
        </p:nvSpPr>
        <p:spPr bwMode="auto">
          <a:xfrm>
            <a:off x="1676400" y="5943600"/>
            <a:ext cx="5638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Observation/Research</a:t>
            </a:r>
          </a:p>
        </p:txBody>
      </p:sp>
      <p:sp>
        <p:nvSpPr>
          <p:cNvPr id="23559" name="Text Box 7"/>
          <p:cNvSpPr txBox="1">
            <a:spLocks noChangeArrowheads="1"/>
          </p:cNvSpPr>
          <p:nvPr/>
        </p:nvSpPr>
        <p:spPr bwMode="auto">
          <a:xfrm>
            <a:off x="1143000" y="5943600"/>
            <a:ext cx="60960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Formulate a Hypothesis</a:t>
            </a:r>
          </a:p>
        </p:txBody>
      </p:sp>
      <p:sp>
        <p:nvSpPr>
          <p:cNvPr id="23560" name="Text Box 8"/>
          <p:cNvSpPr txBox="1">
            <a:spLocks noChangeArrowheads="1"/>
          </p:cNvSpPr>
          <p:nvPr/>
        </p:nvSpPr>
        <p:spPr bwMode="auto">
          <a:xfrm>
            <a:off x="2743200" y="5943600"/>
            <a:ext cx="40386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Experiment</a:t>
            </a:r>
          </a:p>
        </p:txBody>
      </p:sp>
      <p:sp>
        <p:nvSpPr>
          <p:cNvPr id="23561" name="Text Box 9"/>
          <p:cNvSpPr txBox="1">
            <a:spLocks noChangeArrowheads="1"/>
          </p:cNvSpPr>
          <p:nvPr/>
        </p:nvSpPr>
        <p:spPr bwMode="auto">
          <a:xfrm>
            <a:off x="762000" y="5943600"/>
            <a:ext cx="7162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Collect and Analyze Results</a:t>
            </a:r>
          </a:p>
        </p:txBody>
      </p:sp>
      <p:sp>
        <p:nvSpPr>
          <p:cNvPr id="23562" name="Text Box 10"/>
          <p:cNvSpPr txBox="1">
            <a:spLocks noChangeArrowheads="1"/>
          </p:cNvSpPr>
          <p:nvPr/>
        </p:nvSpPr>
        <p:spPr bwMode="auto">
          <a:xfrm>
            <a:off x="2743200" y="5943600"/>
            <a:ext cx="3505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Conclusion</a:t>
            </a:r>
          </a:p>
        </p:txBody>
      </p:sp>
      <p:sp>
        <p:nvSpPr>
          <p:cNvPr id="23563" name="Text Box 11"/>
          <p:cNvSpPr txBox="1">
            <a:spLocks noChangeArrowheads="1"/>
          </p:cNvSpPr>
          <p:nvPr/>
        </p:nvSpPr>
        <p:spPr bwMode="auto">
          <a:xfrm>
            <a:off x="1295400" y="5943600"/>
            <a:ext cx="6781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Communicate the Results</a:t>
            </a:r>
          </a:p>
        </p:txBody>
      </p:sp>
      <p:pic>
        <p:nvPicPr>
          <p:cNvPr id="23565" name="Picture 13" descr="einstein"/>
          <p:cNvPicPr>
            <a:picLocks noGrp="1" noChangeAspect="1" noChangeArrowheads="1"/>
          </p:cNvPicPr>
          <p:nvPr>
            <p:ph idx="1"/>
          </p:nvPr>
        </p:nvPicPr>
        <p:blipFill>
          <a:blip r:embed="rId2" cstate="print"/>
          <a:srcRect/>
          <a:stretch>
            <a:fillRect/>
          </a:stretch>
        </p:blipFill>
        <p:spPr>
          <a:xfrm>
            <a:off x="2895600" y="1905000"/>
            <a:ext cx="3205163" cy="3962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childTnLst>
                          </p:cTn>
                        </p:par>
                        <p:par>
                          <p:cTn id="7" fill="hold">
                            <p:stCondLst>
                              <p:cond delay="0"/>
                            </p:stCondLst>
                            <p:childTnLst>
                              <p:par>
                                <p:cTn id="8" presetID="9" presetClass="exit" presetSubtype="0" fill="hold" grpId="1" nodeType="afterEffect">
                                  <p:stCondLst>
                                    <p:cond delay="0"/>
                                  </p:stCondLst>
                                  <p:childTnLst>
                                    <p:animEffect transition="out" filter="dissolve">
                                      <p:cBhvr>
                                        <p:cTn id="9" dur="3000"/>
                                        <p:tgtEl>
                                          <p:spTgt spid="23557"/>
                                        </p:tgtEl>
                                      </p:cBhvr>
                                    </p:animEffect>
                                    <p:set>
                                      <p:cBhvr>
                                        <p:cTn id="10" dur="1" fill="hold">
                                          <p:stCondLst>
                                            <p:cond delay="2999"/>
                                          </p:stCondLst>
                                        </p:cTn>
                                        <p:tgtEl>
                                          <p:spTgt spid="23557"/>
                                        </p:tgtEl>
                                        <p:attrNameLst>
                                          <p:attrName>style.visibility</p:attrName>
                                        </p:attrNameLst>
                                      </p:cBhvr>
                                      <p:to>
                                        <p:strVal val="hidden"/>
                                      </p:to>
                                    </p:set>
                                  </p:childTnLst>
                                </p:cTn>
                              </p:par>
                            </p:childTnLst>
                          </p:cTn>
                        </p:par>
                        <p:par>
                          <p:cTn id="11" fill="hold">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3558"/>
                                        </p:tgtEl>
                                        <p:attrNameLst>
                                          <p:attrName>style.visibility</p:attrName>
                                        </p:attrNameLst>
                                      </p:cBhvr>
                                      <p:to>
                                        <p:strVal val="visible"/>
                                      </p:to>
                                    </p:set>
                                  </p:childTnLst>
                                </p:cTn>
                              </p:par>
                            </p:childTnLst>
                          </p:cTn>
                        </p:par>
                        <p:par>
                          <p:cTn id="14" fill="hold">
                            <p:stCondLst>
                              <p:cond delay="3000"/>
                            </p:stCondLst>
                            <p:childTnLst>
                              <p:par>
                                <p:cTn id="15" presetID="9" presetClass="exit" presetSubtype="0" fill="hold" grpId="1" nodeType="afterEffect">
                                  <p:stCondLst>
                                    <p:cond delay="0"/>
                                  </p:stCondLst>
                                  <p:childTnLst>
                                    <p:animEffect transition="out" filter="dissolve">
                                      <p:cBhvr>
                                        <p:cTn id="16" dur="3000"/>
                                        <p:tgtEl>
                                          <p:spTgt spid="23558"/>
                                        </p:tgtEl>
                                      </p:cBhvr>
                                    </p:animEffect>
                                    <p:set>
                                      <p:cBhvr>
                                        <p:cTn id="17" dur="1" fill="hold">
                                          <p:stCondLst>
                                            <p:cond delay="2999"/>
                                          </p:stCondLst>
                                        </p:cTn>
                                        <p:tgtEl>
                                          <p:spTgt spid="23558"/>
                                        </p:tgtEl>
                                        <p:attrNameLst>
                                          <p:attrName>style.visibility</p:attrName>
                                        </p:attrNameLst>
                                      </p:cBhvr>
                                      <p:to>
                                        <p:strVal val="hidden"/>
                                      </p:to>
                                    </p:set>
                                  </p:childTnLst>
                                </p:cTn>
                              </p:par>
                            </p:childTnLst>
                          </p:cTn>
                        </p:par>
                        <p:par>
                          <p:cTn id="18" fill="hold">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23559"/>
                                        </p:tgtEl>
                                        <p:attrNameLst>
                                          <p:attrName>style.visibility</p:attrName>
                                        </p:attrNameLst>
                                      </p:cBhvr>
                                      <p:to>
                                        <p:strVal val="visible"/>
                                      </p:to>
                                    </p:set>
                                  </p:childTnLst>
                                </p:cTn>
                              </p:par>
                            </p:childTnLst>
                          </p:cTn>
                        </p:par>
                        <p:par>
                          <p:cTn id="21" fill="hold">
                            <p:stCondLst>
                              <p:cond delay="6000"/>
                            </p:stCondLst>
                            <p:childTnLst>
                              <p:par>
                                <p:cTn id="22" presetID="9" presetClass="exit" presetSubtype="0" fill="hold" grpId="1" nodeType="afterEffect">
                                  <p:stCondLst>
                                    <p:cond delay="0"/>
                                  </p:stCondLst>
                                  <p:childTnLst>
                                    <p:animEffect transition="out" filter="dissolve">
                                      <p:cBhvr>
                                        <p:cTn id="23" dur="3000"/>
                                        <p:tgtEl>
                                          <p:spTgt spid="23559"/>
                                        </p:tgtEl>
                                      </p:cBhvr>
                                    </p:animEffect>
                                    <p:set>
                                      <p:cBhvr>
                                        <p:cTn id="24" dur="1" fill="hold">
                                          <p:stCondLst>
                                            <p:cond delay="2999"/>
                                          </p:stCondLst>
                                        </p:cTn>
                                        <p:tgtEl>
                                          <p:spTgt spid="23559"/>
                                        </p:tgtEl>
                                        <p:attrNameLst>
                                          <p:attrName>style.visibility</p:attrName>
                                        </p:attrNameLst>
                                      </p:cBhvr>
                                      <p:to>
                                        <p:strVal val="hidden"/>
                                      </p:to>
                                    </p:set>
                                  </p:childTnLst>
                                </p:cTn>
                              </p:par>
                            </p:childTnLst>
                          </p:cTn>
                        </p:par>
                        <p:par>
                          <p:cTn id="25" fill="hold">
                            <p:stCondLst>
                              <p:cond delay="9000"/>
                            </p:stCondLst>
                            <p:childTnLst>
                              <p:par>
                                <p:cTn id="26" presetID="1" presetClass="entr" presetSubtype="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childTnLst>
                                </p:cTn>
                              </p:par>
                            </p:childTnLst>
                          </p:cTn>
                        </p:par>
                        <p:par>
                          <p:cTn id="28" fill="hold">
                            <p:stCondLst>
                              <p:cond delay="9000"/>
                            </p:stCondLst>
                            <p:childTnLst>
                              <p:par>
                                <p:cTn id="29" presetID="9" presetClass="exit" presetSubtype="0" fill="hold" grpId="1" nodeType="afterEffect">
                                  <p:stCondLst>
                                    <p:cond delay="0"/>
                                  </p:stCondLst>
                                  <p:childTnLst>
                                    <p:animEffect transition="out" filter="dissolve">
                                      <p:cBhvr>
                                        <p:cTn id="30" dur="3000"/>
                                        <p:tgtEl>
                                          <p:spTgt spid="23560"/>
                                        </p:tgtEl>
                                      </p:cBhvr>
                                    </p:animEffect>
                                    <p:set>
                                      <p:cBhvr>
                                        <p:cTn id="31" dur="1" fill="hold">
                                          <p:stCondLst>
                                            <p:cond delay="2999"/>
                                          </p:stCondLst>
                                        </p:cTn>
                                        <p:tgtEl>
                                          <p:spTgt spid="23560"/>
                                        </p:tgtEl>
                                        <p:attrNameLst>
                                          <p:attrName>style.visibility</p:attrName>
                                        </p:attrNameLst>
                                      </p:cBhvr>
                                      <p:to>
                                        <p:strVal val="hidden"/>
                                      </p:to>
                                    </p:set>
                                  </p:childTnLst>
                                </p:cTn>
                              </p:par>
                            </p:childTnLst>
                          </p:cTn>
                        </p:par>
                        <p:par>
                          <p:cTn id="32" fill="hold">
                            <p:stCondLst>
                              <p:cond delay="12000"/>
                            </p:stCondLst>
                            <p:childTnLst>
                              <p:par>
                                <p:cTn id="33" presetID="1" presetClass="entr" presetSubtype="0" fill="hold" grpId="0" nodeType="afterEffect">
                                  <p:stCondLst>
                                    <p:cond delay="0"/>
                                  </p:stCondLst>
                                  <p:childTnLst>
                                    <p:set>
                                      <p:cBhvr>
                                        <p:cTn id="34" dur="1" fill="hold">
                                          <p:stCondLst>
                                            <p:cond delay="0"/>
                                          </p:stCondLst>
                                        </p:cTn>
                                        <p:tgtEl>
                                          <p:spTgt spid="23561"/>
                                        </p:tgtEl>
                                        <p:attrNameLst>
                                          <p:attrName>style.visibility</p:attrName>
                                        </p:attrNameLst>
                                      </p:cBhvr>
                                      <p:to>
                                        <p:strVal val="visible"/>
                                      </p:to>
                                    </p:set>
                                  </p:childTnLst>
                                </p:cTn>
                              </p:par>
                            </p:childTnLst>
                          </p:cTn>
                        </p:par>
                        <p:par>
                          <p:cTn id="35" fill="hold">
                            <p:stCondLst>
                              <p:cond delay="12000"/>
                            </p:stCondLst>
                            <p:childTnLst>
                              <p:par>
                                <p:cTn id="36" presetID="9" presetClass="exit" presetSubtype="0" fill="hold" grpId="1" nodeType="afterEffect">
                                  <p:stCondLst>
                                    <p:cond delay="0"/>
                                  </p:stCondLst>
                                  <p:childTnLst>
                                    <p:animEffect transition="out" filter="dissolve">
                                      <p:cBhvr>
                                        <p:cTn id="37" dur="3000"/>
                                        <p:tgtEl>
                                          <p:spTgt spid="23561"/>
                                        </p:tgtEl>
                                      </p:cBhvr>
                                    </p:animEffect>
                                    <p:set>
                                      <p:cBhvr>
                                        <p:cTn id="38" dur="1" fill="hold">
                                          <p:stCondLst>
                                            <p:cond delay="2999"/>
                                          </p:stCondLst>
                                        </p:cTn>
                                        <p:tgtEl>
                                          <p:spTgt spid="23561"/>
                                        </p:tgtEl>
                                        <p:attrNameLst>
                                          <p:attrName>style.visibility</p:attrName>
                                        </p:attrNameLst>
                                      </p:cBhvr>
                                      <p:to>
                                        <p:strVal val="hidden"/>
                                      </p:to>
                                    </p:set>
                                  </p:childTnLst>
                                </p:cTn>
                              </p:par>
                            </p:childTnLst>
                          </p:cTn>
                        </p:par>
                        <p:par>
                          <p:cTn id="39" fill="hold">
                            <p:stCondLst>
                              <p:cond delay="15000"/>
                            </p:stCondLst>
                            <p:childTnLst>
                              <p:par>
                                <p:cTn id="40" presetID="1" presetClass="entr" presetSubtype="0" fill="hold" grpId="0" nodeType="afterEffect">
                                  <p:stCondLst>
                                    <p:cond delay="0"/>
                                  </p:stCondLst>
                                  <p:childTnLst>
                                    <p:set>
                                      <p:cBhvr>
                                        <p:cTn id="41" dur="1" fill="hold">
                                          <p:stCondLst>
                                            <p:cond delay="0"/>
                                          </p:stCondLst>
                                        </p:cTn>
                                        <p:tgtEl>
                                          <p:spTgt spid="23562"/>
                                        </p:tgtEl>
                                        <p:attrNameLst>
                                          <p:attrName>style.visibility</p:attrName>
                                        </p:attrNameLst>
                                      </p:cBhvr>
                                      <p:to>
                                        <p:strVal val="visible"/>
                                      </p:to>
                                    </p:set>
                                  </p:childTnLst>
                                </p:cTn>
                              </p:par>
                            </p:childTnLst>
                          </p:cTn>
                        </p:par>
                        <p:par>
                          <p:cTn id="42" fill="hold">
                            <p:stCondLst>
                              <p:cond delay="15000"/>
                            </p:stCondLst>
                            <p:childTnLst>
                              <p:par>
                                <p:cTn id="43" presetID="9" presetClass="exit" presetSubtype="0" fill="hold" grpId="1" nodeType="afterEffect">
                                  <p:stCondLst>
                                    <p:cond delay="0"/>
                                  </p:stCondLst>
                                  <p:childTnLst>
                                    <p:animEffect transition="out" filter="dissolve">
                                      <p:cBhvr>
                                        <p:cTn id="44" dur="3000"/>
                                        <p:tgtEl>
                                          <p:spTgt spid="23562"/>
                                        </p:tgtEl>
                                      </p:cBhvr>
                                    </p:animEffect>
                                    <p:set>
                                      <p:cBhvr>
                                        <p:cTn id="45" dur="1" fill="hold">
                                          <p:stCondLst>
                                            <p:cond delay="2999"/>
                                          </p:stCondLst>
                                        </p:cTn>
                                        <p:tgtEl>
                                          <p:spTgt spid="23562"/>
                                        </p:tgtEl>
                                        <p:attrNameLst>
                                          <p:attrName>style.visibility</p:attrName>
                                        </p:attrNameLst>
                                      </p:cBhvr>
                                      <p:to>
                                        <p:strVal val="hidden"/>
                                      </p:to>
                                    </p:set>
                                  </p:childTnLst>
                                </p:cTn>
                              </p:par>
                            </p:childTnLst>
                          </p:cTn>
                        </p:par>
                        <p:par>
                          <p:cTn id="46" fill="hold">
                            <p:stCondLst>
                              <p:cond delay="18000"/>
                            </p:stCondLst>
                            <p:childTnLst>
                              <p:par>
                                <p:cTn id="47" presetID="1" presetClass="entr" presetSubtype="0" fill="hold" grpId="0" nodeType="afterEffect">
                                  <p:stCondLst>
                                    <p:cond delay="0"/>
                                  </p:stCondLst>
                                  <p:childTnLst>
                                    <p:set>
                                      <p:cBhvr>
                                        <p:cTn id="48" dur="1" fill="hold">
                                          <p:stCondLst>
                                            <p:cond delay="0"/>
                                          </p:stCondLst>
                                        </p:cTn>
                                        <p:tgtEl>
                                          <p:spTgt spid="23563"/>
                                        </p:tgtEl>
                                        <p:attrNameLst>
                                          <p:attrName>style.visibility</p:attrName>
                                        </p:attrNameLst>
                                      </p:cBhvr>
                                      <p:to>
                                        <p:strVal val="visible"/>
                                      </p:to>
                                    </p:set>
                                  </p:childTnLst>
                                </p:cTn>
                              </p:par>
                            </p:childTnLst>
                          </p:cTn>
                        </p:par>
                        <p:par>
                          <p:cTn id="49" fill="hold">
                            <p:stCondLst>
                              <p:cond delay="18000"/>
                            </p:stCondLst>
                            <p:childTnLst>
                              <p:par>
                                <p:cTn id="50" presetID="9" presetClass="exit" presetSubtype="0" fill="hold" grpId="1" nodeType="afterEffect">
                                  <p:stCondLst>
                                    <p:cond delay="0"/>
                                  </p:stCondLst>
                                  <p:childTnLst>
                                    <p:animEffect transition="out" filter="dissolve">
                                      <p:cBhvr>
                                        <p:cTn id="51" dur="3000"/>
                                        <p:tgtEl>
                                          <p:spTgt spid="23563"/>
                                        </p:tgtEl>
                                      </p:cBhvr>
                                    </p:animEffect>
                                    <p:set>
                                      <p:cBhvr>
                                        <p:cTn id="52" dur="1" fill="hold">
                                          <p:stCondLst>
                                            <p:cond delay="29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P spid="23559" grpId="0"/>
      <p:bldP spid="23559" grpId="1"/>
      <p:bldP spid="23560" grpId="0"/>
      <p:bldP spid="23560" grpId="1"/>
      <p:bldP spid="23561" grpId="0"/>
      <p:bldP spid="23561" grpId="1"/>
      <p:bldP spid="23562" grpId="0"/>
      <p:bldP spid="23562" grpId="1"/>
      <p:bldP spid="23563" grpId="0"/>
      <p:bldP spid="2356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a:buFontTx/>
              <a:buNone/>
            </a:pPr>
            <a:r>
              <a:rPr lang="en-US" sz="4400"/>
              <a:t>Let’s put our knowledge of the Scientific Method to a realistic example that includes some of the terms you’ll be needing to use and understand.</a:t>
            </a:r>
          </a:p>
          <a:p>
            <a:pPr algn="ctr">
              <a:buFontTx/>
              <a:buNone/>
            </a:pPr>
            <a:endParaRPr lang="en-US" sz="4400"/>
          </a:p>
        </p:txBody>
      </p:sp>
      <p:pic>
        <p:nvPicPr>
          <p:cNvPr id="22531" name="Picture 3" descr="j0303428"/>
          <p:cNvPicPr>
            <a:picLocks noChangeAspect="1" noChangeArrowheads="1" noCrop="1"/>
          </p:cNvPicPr>
          <p:nvPr/>
        </p:nvPicPr>
        <p:blipFill>
          <a:blip r:embed="rId2" cstate="print"/>
          <a:srcRect/>
          <a:stretch>
            <a:fillRect/>
          </a:stretch>
        </p:blipFill>
        <p:spPr bwMode="auto">
          <a:xfrm>
            <a:off x="3124200" y="3613150"/>
            <a:ext cx="3505200" cy="3244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a:buFontTx/>
              <a:buNone/>
            </a:pPr>
            <a:r>
              <a:rPr lang="en-US" sz="4000"/>
              <a:t>John watches his grandmother bake bread. He ask his grandmother what makes the bread rise.</a:t>
            </a:r>
          </a:p>
          <a:p>
            <a:pPr algn="ctr">
              <a:buFontTx/>
              <a:buNone/>
            </a:pPr>
            <a:r>
              <a:rPr lang="en-US" sz="4000"/>
              <a:t>She explains that yeast releases a gas as it feeds on sugar.</a:t>
            </a:r>
          </a:p>
        </p:txBody>
      </p:sp>
      <p:pic>
        <p:nvPicPr>
          <p:cNvPr id="24580"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a:buFontTx/>
              <a:buNone/>
            </a:pPr>
            <a:endParaRPr lang="en-US" sz="4000"/>
          </a:p>
          <a:p>
            <a:pPr algn="ctr">
              <a:buFontTx/>
              <a:buNone/>
            </a:pPr>
            <a:r>
              <a:rPr lang="en-US" sz="4000"/>
              <a:t>John wonders if the amount of sugar used in the recipe will affect the size of the bread loaf?</a:t>
            </a:r>
          </a:p>
        </p:txBody>
      </p:sp>
      <p:pic>
        <p:nvPicPr>
          <p:cNvPr id="25604"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39825"/>
          </a:xfrm>
        </p:spPr>
        <p:txBody>
          <a:bodyPr/>
          <a:lstStyle/>
          <a:p>
            <a:r>
              <a:rPr lang="en-US" sz="6600">
                <a:solidFill>
                  <a:srgbClr val="0033CC"/>
                </a:solidFill>
              </a:rPr>
              <a:t>Caution!</a:t>
            </a:r>
          </a:p>
        </p:txBody>
      </p:sp>
      <p:sp>
        <p:nvSpPr>
          <p:cNvPr id="26627" name="Rectangle 3"/>
          <p:cNvSpPr>
            <a:spLocks noGrp="1" noChangeArrowheads="1"/>
          </p:cNvSpPr>
          <p:nvPr>
            <p:ph type="body" idx="1"/>
          </p:nvPr>
        </p:nvSpPr>
        <p:spPr>
          <a:xfrm>
            <a:off x="152400" y="1600200"/>
            <a:ext cx="8991600" cy="5257800"/>
          </a:xfrm>
        </p:spPr>
        <p:txBody>
          <a:bodyPr/>
          <a:lstStyle/>
          <a:p>
            <a:pPr algn="ctr">
              <a:lnSpc>
                <a:spcPct val="90000"/>
              </a:lnSpc>
              <a:buFontTx/>
              <a:buNone/>
            </a:pPr>
            <a:r>
              <a:rPr lang="en-US" sz="4000">
                <a:solidFill>
                  <a:srgbClr val="0033CC"/>
                </a:solidFill>
              </a:rPr>
              <a:t>Be careful how you use </a:t>
            </a:r>
            <a:r>
              <a:rPr lang="en-US" sz="4000">
                <a:solidFill>
                  <a:schemeClr val="hlink"/>
                </a:solidFill>
              </a:rPr>
              <a:t>effect</a:t>
            </a:r>
            <a:r>
              <a:rPr lang="en-US" sz="4000">
                <a:solidFill>
                  <a:srgbClr val="0033CC"/>
                </a:solidFill>
              </a:rPr>
              <a:t> and </a:t>
            </a:r>
            <a:r>
              <a:rPr lang="en-US" sz="4000">
                <a:solidFill>
                  <a:schemeClr val="hlink"/>
                </a:solidFill>
              </a:rPr>
              <a:t>affect</a:t>
            </a:r>
            <a:r>
              <a:rPr lang="en-US" sz="4000">
                <a:solidFill>
                  <a:srgbClr val="0033CC"/>
                </a:solidFill>
              </a:rPr>
              <a:t>.</a:t>
            </a:r>
          </a:p>
          <a:p>
            <a:pPr algn="ctr">
              <a:lnSpc>
                <a:spcPct val="90000"/>
              </a:lnSpc>
              <a:buFontTx/>
              <a:buNone/>
            </a:pPr>
            <a:r>
              <a:rPr lang="en-US" sz="4000">
                <a:solidFill>
                  <a:schemeClr val="hlink"/>
                </a:solidFill>
              </a:rPr>
              <a:t>Effect</a:t>
            </a:r>
            <a:r>
              <a:rPr lang="en-US" sz="4000">
                <a:solidFill>
                  <a:srgbClr val="0033CC"/>
                </a:solidFill>
              </a:rPr>
              <a:t> is usually a noun and </a:t>
            </a:r>
            <a:r>
              <a:rPr lang="en-US" sz="4000">
                <a:solidFill>
                  <a:schemeClr val="hlink"/>
                </a:solidFill>
              </a:rPr>
              <a:t>affect</a:t>
            </a:r>
            <a:r>
              <a:rPr lang="en-US" sz="4000">
                <a:solidFill>
                  <a:srgbClr val="0033CC"/>
                </a:solidFill>
              </a:rPr>
              <a:t>, a verb.</a:t>
            </a:r>
          </a:p>
          <a:p>
            <a:pPr algn="ctr">
              <a:lnSpc>
                <a:spcPct val="90000"/>
              </a:lnSpc>
              <a:buFontTx/>
              <a:buNone/>
            </a:pPr>
            <a:r>
              <a:rPr lang="en-US" sz="4000">
                <a:solidFill>
                  <a:srgbClr val="0033CC"/>
                </a:solidFill>
              </a:rPr>
              <a:t>“ The </a:t>
            </a:r>
            <a:r>
              <a:rPr lang="en-US" sz="4000">
                <a:solidFill>
                  <a:schemeClr val="hlink"/>
                </a:solidFill>
              </a:rPr>
              <a:t>effect</a:t>
            </a:r>
            <a:r>
              <a:rPr lang="en-US" sz="4000">
                <a:solidFill>
                  <a:srgbClr val="0033CC"/>
                </a:solidFill>
              </a:rPr>
              <a:t> of sugar amounts on the rising of bread.”</a:t>
            </a:r>
          </a:p>
          <a:p>
            <a:pPr algn="ctr">
              <a:lnSpc>
                <a:spcPct val="90000"/>
              </a:lnSpc>
              <a:buFontTx/>
              <a:buNone/>
            </a:pPr>
            <a:r>
              <a:rPr lang="en-US" sz="4000">
                <a:solidFill>
                  <a:srgbClr val="0033CC"/>
                </a:solidFill>
              </a:rPr>
              <a:t>“How does sugar </a:t>
            </a:r>
            <a:r>
              <a:rPr lang="en-US" sz="4000">
                <a:solidFill>
                  <a:schemeClr val="hlink"/>
                </a:solidFill>
              </a:rPr>
              <a:t>affect</a:t>
            </a:r>
            <a:r>
              <a:rPr lang="en-US" sz="4000">
                <a:solidFill>
                  <a:srgbClr val="0033CC"/>
                </a:solidFill>
              </a:rPr>
              <a:t> the rising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1" dur="500"/>
                                        <p:tgtEl>
                                          <p:spTgt spid="26627">
                                            <p:txEl>
                                              <p:pRg st="0" end="0"/>
                                            </p:txEl>
                                          </p:spTgt>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tgtEl>
                                          <p:spTgt spid="26627">
                                            <p:txEl>
                                              <p:pRg st="1" end="1"/>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9" dur="500"/>
                                        <p:tgtEl>
                                          <p:spTgt spid="26627">
                                            <p:txEl>
                                              <p:pRg st="2" end="2"/>
                                            </p:txEl>
                                          </p:spTgt>
                                        </p:tgtEl>
                                      </p:cBhvr>
                                    </p:animEffect>
                                  </p:childTnLst>
                                </p:cTn>
                              </p:par>
                            </p:childTnLst>
                          </p:cTn>
                        </p:par>
                        <p:par>
                          <p:cTn id="20" fill="hold">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3"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r>
              <a:rPr lang="en-US" sz="540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a:buFontTx/>
              <a:buNone/>
            </a:pPr>
            <a:r>
              <a:rPr lang="en-US" sz="4000"/>
              <a:t>John researches the areas of baking and fermentation and tries to come up with a way to test his question.</a:t>
            </a:r>
          </a:p>
          <a:p>
            <a:pPr algn="ctr">
              <a:buFontTx/>
              <a:buNone/>
            </a:pPr>
            <a:r>
              <a:rPr lang="en-US" sz="4000"/>
              <a:t>He keeps all of his information on this topic in a journal.</a:t>
            </a:r>
          </a:p>
        </p:txBody>
      </p:sp>
      <p:pic>
        <p:nvPicPr>
          <p:cNvPr id="27652" name="Picture 4" descr="MMAG00298_0000[1]"/>
          <p:cNvPicPr>
            <a:picLocks noGrp="1" noChangeAspect="1" noChangeArrowheads="1" noCrop="1"/>
          </p:cNvPicPr>
          <p:nvPr>
            <p:ph sz="half" idx="2"/>
          </p:nvPr>
        </p:nvPicPr>
        <p:blipFill>
          <a:blip r:embed="rId2" cstate="print"/>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a:buFontTx/>
              <a:buNone/>
            </a:pPr>
            <a:r>
              <a:rPr lang="en-US" sz="4000"/>
              <a:t>John talks with his teacher and she gives him a </a:t>
            </a:r>
            <a:r>
              <a:rPr lang="en-US" sz="4000">
                <a:solidFill>
                  <a:schemeClr val="hlink"/>
                </a:solidFill>
              </a:rPr>
              <a:t> Experimental Design Diagram</a:t>
            </a:r>
            <a:r>
              <a:rPr lang="en-US" sz="4000"/>
              <a:t> to help him set up his investigation.</a:t>
            </a:r>
          </a:p>
        </p:txBody>
      </p:sp>
      <p:pic>
        <p:nvPicPr>
          <p:cNvPr id="28676" name="Picture 4" descr="MMj03181130000[1]"/>
          <p:cNvPicPr>
            <a:picLocks noGrp="1" noChangeAspect="1" noChangeArrowheads="1" noCrop="1"/>
          </p:cNvPicPr>
          <p:nvPr>
            <p:ph sz="half" idx="2"/>
          </p:nvPr>
        </p:nvPicPr>
        <p:blipFill>
          <a:blip r:embed="rId2" cstate="print"/>
          <a:srcRect/>
          <a:stretch>
            <a:fillRect/>
          </a:stretch>
        </p:blipFill>
        <p:spPr>
          <a:xfrm>
            <a:off x="5562600" y="2286000"/>
            <a:ext cx="3429000" cy="2828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a:buFontTx/>
              <a:buNone/>
            </a:pPr>
            <a:endParaRPr lang="en-US" sz="4400"/>
          </a:p>
          <a:p>
            <a:pPr algn="ctr">
              <a:buFontTx/>
              <a:buNone/>
            </a:pPr>
            <a:r>
              <a:rPr lang="en-US" sz="4400"/>
              <a:t>The </a:t>
            </a:r>
            <a:r>
              <a:rPr lang="en-US" sz="4400">
                <a:solidFill>
                  <a:schemeClr val="hlink"/>
                </a:solidFill>
              </a:rPr>
              <a:t>Scientific Method</a:t>
            </a:r>
            <a:r>
              <a:rPr lang="en-US" sz="4400"/>
              <a:t> involves a series of steps that are used to investigate a natural occurrence. </a:t>
            </a:r>
          </a:p>
        </p:txBody>
      </p:sp>
      <p:pic>
        <p:nvPicPr>
          <p:cNvPr id="6151" name="Picture 7" descr="Mad_scientist"/>
          <p:cNvPicPr>
            <a:picLocks noGrp="1" noChangeAspect="1" noChangeArrowheads="1" noCrop="1"/>
          </p:cNvPicPr>
          <p:nvPr>
            <p:ph sz="half" idx="2"/>
          </p:nvPr>
        </p:nvPicPr>
        <p:blipFill>
          <a:blip r:embed="rId2" cstate="print"/>
          <a:srcRect/>
          <a:stretch>
            <a:fillRect/>
          </a:stretch>
        </p:blipFill>
        <p:spPr>
          <a:xfrm>
            <a:off x="5715000" y="1524000"/>
            <a:ext cx="3144838" cy="368141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type="body" idx="4294967295"/>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991600" cy="1219200"/>
          </a:xfrm>
        </p:spPr>
        <p:txBody>
          <a:bodyPr/>
          <a:lstStyle/>
          <a:p>
            <a:r>
              <a:rPr lang="en-US" sz="540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a:buFontTx/>
              <a:buNone/>
            </a:pPr>
            <a:r>
              <a:rPr lang="en-US" sz="4000"/>
              <a:t>After talking with his teacher and conducting further research, he comes up with a hypothesis.</a:t>
            </a:r>
          </a:p>
          <a:p>
            <a:pPr algn="ctr">
              <a:buFontTx/>
              <a:buNone/>
            </a:pPr>
            <a:r>
              <a:rPr lang="en-US" sz="4000"/>
              <a:t>“If more sugar is added, then the bread will rise higher.”</a:t>
            </a:r>
          </a:p>
        </p:txBody>
      </p:sp>
      <p:pic>
        <p:nvPicPr>
          <p:cNvPr id="297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600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hypothesis is an educated guess about the relationship between the independent and dependent variables.</a:t>
            </a:r>
            <a:endParaRPr lang="en-US" sz="4800">
              <a:solidFill>
                <a:srgbClr val="AD1505"/>
              </a:solidFill>
            </a:endParaRPr>
          </a:p>
          <a:p>
            <a:pPr algn="ctr">
              <a:buFontTx/>
              <a:buNone/>
            </a:pPr>
            <a:r>
              <a:rPr lang="en-US" sz="4800">
                <a:solidFill>
                  <a:srgbClr val="AD1505"/>
                </a:solidFill>
              </a:rPr>
              <a:t>Note: These variables will be defined in the next few slides.</a:t>
            </a:r>
            <a:endParaRPr lang="en-US" sz="4800"/>
          </a:p>
          <a:p>
            <a:pPr algn="ctr">
              <a:buFontTx/>
              <a:buNone/>
            </a:pP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Do you know the difference between the independent and dependent variables?</a:t>
            </a:r>
          </a:p>
        </p:txBody>
      </p:sp>
      <p:pic>
        <p:nvPicPr>
          <p:cNvPr id="33795"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a:solidFill>
                  <a:schemeClr val="hlink"/>
                </a:solidFill>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independent, or manipulated variable, is a factor that’s intentionally varied by the experimenter.</a:t>
            </a:r>
          </a:p>
          <a:p>
            <a:pPr algn="ctr">
              <a:lnSpc>
                <a:spcPct val="90000"/>
              </a:lnSpc>
              <a:buFontTx/>
              <a:buNone/>
            </a:pPr>
            <a:r>
              <a:rPr lang="en-US" sz="4800"/>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6000">
                <a:solidFill>
                  <a:schemeClr val="hlink"/>
                </a:solidFill>
              </a:rPr>
              <a:t>Dependent Variable</a:t>
            </a:r>
          </a:p>
        </p:txBody>
      </p:sp>
      <p:sp>
        <p:nvSpPr>
          <p:cNvPr id="35843"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dependent, or responding variable, is the factor that may change as a result of changes made in the independent variable.</a:t>
            </a:r>
          </a:p>
          <a:p>
            <a:pPr algn="ctr">
              <a:lnSpc>
                <a:spcPct val="90000"/>
              </a:lnSpc>
              <a:buFontTx/>
              <a:buNone/>
            </a:pPr>
            <a:r>
              <a:rPr lang="en-US" sz="4800"/>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a:buFontTx/>
              <a:buNone/>
            </a:pPr>
            <a:r>
              <a:rPr lang="en-US" sz="4000"/>
              <a:t>His teacher helps him come up with a </a:t>
            </a:r>
            <a:r>
              <a:rPr lang="en-US" sz="4000">
                <a:solidFill>
                  <a:schemeClr val="hlink"/>
                </a:solidFill>
              </a:rPr>
              <a:t>procedure</a:t>
            </a:r>
            <a:r>
              <a:rPr lang="en-US" sz="4000">
                <a:solidFill>
                  <a:srgbClr val="E9F31F"/>
                </a:solidFill>
              </a:rPr>
              <a:t> </a:t>
            </a:r>
            <a:r>
              <a:rPr lang="en-US" sz="4000"/>
              <a:t>and list of needed </a:t>
            </a:r>
            <a:r>
              <a:rPr lang="en-US" sz="4000">
                <a:solidFill>
                  <a:schemeClr val="hlink"/>
                </a:solidFill>
              </a:rPr>
              <a:t>materials</a:t>
            </a:r>
            <a:r>
              <a:rPr lang="en-US" sz="4000"/>
              <a:t>.</a:t>
            </a:r>
          </a:p>
          <a:p>
            <a:pPr algn="ctr">
              <a:buFontTx/>
              <a:buNone/>
            </a:pPr>
            <a:r>
              <a:rPr lang="en-US" sz="4000"/>
              <a:t>She discusses with John how to determine the </a:t>
            </a:r>
            <a:r>
              <a:rPr lang="en-US" sz="4000">
                <a:solidFill>
                  <a:schemeClr val="hlink"/>
                </a:solidFill>
              </a:rPr>
              <a:t>control group</a:t>
            </a:r>
            <a:r>
              <a:rPr lang="en-US" sz="4000"/>
              <a:t>.</a:t>
            </a:r>
          </a:p>
        </p:txBody>
      </p:sp>
      <p:pic>
        <p:nvPicPr>
          <p:cNvPr id="3686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600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In a scientific experiment, the control is the group that serves as the standard of comparison.</a:t>
            </a:r>
          </a:p>
          <a:p>
            <a:pPr algn="ctr">
              <a:buFontTx/>
              <a:buNone/>
            </a:pPr>
            <a:r>
              <a:rPr lang="en-US" sz="4800"/>
              <a:t>The control group may be a “no treatment" or an “experimenter selected”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600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control group is exposed to the same conditions as the experimental group, except for the variable being tested.</a:t>
            </a:r>
          </a:p>
          <a:p>
            <a:pPr algn="ctr">
              <a:buFontTx/>
              <a:buNone/>
            </a:pPr>
            <a:r>
              <a:rPr lang="en-US" sz="4800" u="sng">
                <a:solidFill>
                  <a:srgbClr val="0033CC"/>
                </a:solidFill>
              </a:rPr>
              <a:t>All</a:t>
            </a:r>
            <a:r>
              <a:rPr lang="en-US" sz="4800">
                <a:solidFill>
                  <a:srgbClr val="0033CC"/>
                </a:solidFill>
              </a:rPr>
              <a:t> experiments should have a control group.</a:t>
            </a:r>
            <a:endParaRPr lang="en-US" sz="48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600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0" y="152400"/>
            <a:ext cx="5105400" cy="6705600"/>
          </a:xfrm>
        </p:spPr>
        <p:txBody>
          <a:bodyPr/>
          <a:lstStyle/>
          <a:p>
            <a:pPr algn="ctr">
              <a:buFontTx/>
              <a:buNone/>
            </a:pPr>
            <a:endParaRPr lang="en-US" sz="4400"/>
          </a:p>
          <a:p>
            <a:pPr algn="ctr">
              <a:buFontTx/>
              <a:buNone/>
            </a:pPr>
            <a:r>
              <a:rPr lang="en-US" sz="4400"/>
              <a:t>We shall take a closer look at these steps and the terminology you will need to understand before you start a science project.</a:t>
            </a:r>
          </a:p>
        </p:txBody>
      </p:sp>
      <p:pic>
        <p:nvPicPr>
          <p:cNvPr id="8205" name="Picture 13" descr="MPj04003790000[1]"/>
          <p:cNvPicPr>
            <a:picLocks noGrp="1" noChangeAspect="1" noChangeArrowheads="1"/>
          </p:cNvPicPr>
          <p:nvPr>
            <p:ph sz="half" idx="2"/>
          </p:nvPr>
        </p:nvPicPr>
        <p:blipFill>
          <a:blip r:embed="rId2" cstate="print"/>
          <a:srcRect/>
          <a:stretch>
            <a:fillRect/>
          </a:stretch>
        </p:blipFill>
        <p:spPr>
          <a:xfrm>
            <a:off x="5029200" y="2286000"/>
            <a:ext cx="3902075" cy="3352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Effect transition="in" filter="slide(fromBottom)">
                                      <p:cBhvr>
                                        <p:cTn id="7" dur="20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a:buFontTx/>
              <a:buNone/>
            </a:pPr>
            <a:r>
              <a:rPr lang="en-US" sz="4000"/>
              <a:t>John’s teacher reminds him to keep all other factors the same so that any observed changes in the bread can be attributed to the variation in the amount of sugar.</a:t>
            </a:r>
          </a:p>
        </p:txBody>
      </p:sp>
      <p:pic>
        <p:nvPicPr>
          <p:cNvPr id="4096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a:buFontTx/>
              <a:buNone/>
            </a:pPr>
            <a:r>
              <a:rPr lang="en-US" sz="4000"/>
              <a:t> </a:t>
            </a:r>
          </a:p>
          <a:p>
            <a:pPr algn="ctr">
              <a:buFontTx/>
              <a:buNone/>
            </a:pPr>
            <a:r>
              <a:rPr lang="en-US" sz="4000"/>
              <a:t>The constants in an experiment are all the factors that the experimenter attempts to keep the same. </a:t>
            </a:r>
          </a:p>
          <a:p>
            <a:pPr algn="ctr">
              <a:buFontTx/>
              <a:buNone/>
            </a:pPr>
            <a:endParaRPr lang="en-US" sz="4000">
              <a:solidFill>
                <a:srgbClr val="AD1505"/>
              </a:solidFill>
            </a:endParaRPr>
          </a:p>
        </p:txBody>
      </p:sp>
      <p:pic>
        <p:nvPicPr>
          <p:cNvPr id="4198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Can you think of some constants for this experiment?</a:t>
            </a:r>
          </a:p>
        </p:txBody>
      </p:sp>
      <p:pic>
        <p:nvPicPr>
          <p:cNvPr id="43011"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a:lnSpc>
                <a:spcPct val="90000"/>
              </a:lnSpc>
              <a:buFontTx/>
              <a:buNone/>
            </a:pPr>
            <a:r>
              <a:rPr lang="en-US" sz="3600"/>
              <a:t>They might include:</a:t>
            </a:r>
          </a:p>
          <a:p>
            <a:pPr algn="ctr">
              <a:lnSpc>
                <a:spcPct val="90000"/>
              </a:lnSpc>
              <a:buFontTx/>
              <a:buNone/>
            </a:pPr>
            <a:r>
              <a:rPr lang="en-US" sz="3600"/>
              <a:t>Other ingredients to the bread recipe, oven used, rise time, brand of ingredients, cooking time, type of pan used, air temperature and humidity where the bread was rising, oven temperature,  age of the yeast… </a:t>
            </a:r>
          </a:p>
        </p:txBody>
      </p:sp>
      <p:pic>
        <p:nvPicPr>
          <p:cNvPr id="49156"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000"/>
              <a:t>John writes out his procedure for his experiment along with a materials list in his journal. He has both of these checked by his teacher where she checks for any safety concerns.</a:t>
            </a:r>
          </a:p>
        </p:txBody>
      </p:sp>
      <p:pic>
        <p:nvPicPr>
          <p:cNvPr id="5018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r>
              <a:rPr lang="en-US" sz="540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a:buFontTx/>
              <a:buNone/>
            </a:pPr>
            <a:endParaRPr lang="en-US" sz="4000"/>
          </a:p>
          <a:p>
            <a:pPr algn="ctr">
              <a:buFontTx/>
              <a:buNone/>
            </a:pPr>
            <a:r>
              <a:rPr lang="en-US" sz="4000"/>
              <a:t>Trials refer to replicate groups that are exposed to the same conditions in an experiment.</a:t>
            </a:r>
          </a:p>
          <a:p>
            <a:pPr algn="ctr">
              <a:buFontTx/>
              <a:buNone/>
            </a:pPr>
            <a:r>
              <a:rPr lang="en-US" sz="4000"/>
              <a:t>John is going to test each sugar variable 3 times.</a:t>
            </a:r>
          </a:p>
        </p:txBody>
      </p:sp>
      <p:pic>
        <p:nvPicPr>
          <p:cNvPr id="5120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800"/>
              <a:t>John comes up with a table he can use to record his data.</a:t>
            </a:r>
          </a:p>
          <a:p>
            <a:pPr algn="ctr">
              <a:lnSpc>
                <a:spcPct val="90000"/>
              </a:lnSpc>
              <a:buFontTx/>
              <a:buNone/>
            </a:pPr>
            <a:r>
              <a:rPr lang="en-US" sz="4800"/>
              <a:t>John gets all his materials together and carries out his experiment.</a:t>
            </a:r>
          </a:p>
        </p:txBody>
      </p:sp>
      <p:pic>
        <p:nvPicPr>
          <p:cNvPr id="52228"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3251"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95"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3296"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3297"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3299" name="Text Box 51"/>
          <p:cNvSpPr txBox="1">
            <a:spLocks noChangeArrowheads="1"/>
          </p:cNvSpPr>
          <p:nvPr/>
        </p:nvSpPr>
        <p:spPr bwMode="auto">
          <a:xfrm>
            <a:off x="304800" y="44958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a:buFontTx/>
              <a:buNone/>
            </a:pPr>
            <a:r>
              <a:rPr lang="en-US" sz="4400"/>
              <a:t>John examines his data and notices that his control worked the best in this experiment, but not significantly better than 100g. of sugar.</a:t>
            </a:r>
          </a:p>
        </p:txBody>
      </p:sp>
      <p:pic>
        <p:nvPicPr>
          <p:cNvPr id="54276"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a:buFontTx/>
              <a:buNone/>
            </a:pPr>
            <a:r>
              <a:rPr lang="en-US" sz="4800"/>
              <a:t>John rejects his hypothesis, but decides to re-test using sugar amounts between 50g. and 100g.</a:t>
            </a:r>
          </a:p>
        </p:txBody>
      </p:sp>
      <p:pic>
        <p:nvPicPr>
          <p:cNvPr id="553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a:buFontTx/>
              <a:buNone/>
            </a:pPr>
            <a:r>
              <a:rPr lang="en-US" sz="4000">
                <a:solidFill>
                  <a:srgbClr val="AD1505"/>
                </a:solidFill>
              </a:rPr>
              <a:t>Problem/Question</a:t>
            </a:r>
          </a:p>
          <a:p>
            <a:pPr algn="ctr">
              <a:buFontTx/>
              <a:buNone/>
            </a:pPr>
            <a:r>
              <a:rPr lang="en-US" sz="4000">
                <a:solidFill>
                  <a:srgbClr val="AD1505"/>
                </a:solidFill>
              </a:rPr>
              <a:t>Observation/Research</a:t>
            </a:r>
          </a:p>
          <a:p>
            <a:pPr algn="ctr">
              <a:buFontTx/>
              <a:buNone/>
            </a:pPr>
            <a:r>
              <a:rPr lang="en-US" sz="4000">
                <a:solidFill>
                  <a:srgbClr val="AD1505"/>
                </a:solidFill>
              </a:rPr>
              <a:t>Formulate a Hypothesis</a:t>
            </a:r>
          </a:p>
          <a:p>
            <a:pPr algn="ctr">
              <a:buFontTx/>
              <a:buNone/>
            </a:pPr>
            <a:r>
              <a:rPr lang="en-US" sz="4000">
                <a:solidFill>
                  <a:srgbClr val="AD1505"/>
                </a:solidFill>
              </a:rPr>
              <a:t>Experiment</a:t>
            </a:r>
          </a:p>
          <a:p>
            <a:pPr algn="ctr">
              <a:buFontTx/>
              <a:buNone/>
            </a:pPr>
            <a:r>
              <a:rPr lang="en-US" sz="4000">
                <a:solidFill>
                  <a:srgbClr val="AD1505"/>
                </a:solidFill>
              </a:rPr>
              <a:t>Collect and Analyze Results</a:t>
            </a:r>
          </a:p>
          <a:p>
            <a:pPr algn="ctr">
              <a:buFontTx/>
              <a:buNone/>
            </a:pPr>
            <a:r>
              <a:rPr lang="en-US" sz="4000">
                <a:solidFill>
                  <a:srgbClr val="AD1505"/>
                </a:solidFill>
              </a:rPr>
              <a:t>Conclusion</a:t>
            </a:r>
          </a:p>
          <a:p>
            <a:pPr algn="ctr">
              <a:buFontTx/>
              <a:buNone/>
            </a:pPr>
            <a:r>
              <a:rPr lang="en-US" sz="4000">
                <a:solidFill>
                  <a:srgbClr val="AD1505"/>
                </a:solidFil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a:buFontTx/>
              <a:buNone/>
            </a:pPr>
            <a:endParaRPr lang="en-US" sz="4000"/>
          </a:p>
          <a:p>
            <a:pPr algn="ctr">
              <a:buFontTx/>
              <a:buNone/>
            </a:pPr>
            <a:r>
              <a:rPr lang="en-US" sz="4000"/>
              <a:t>Once again, John gathers his materials and carries out his experiment.</a:t>
            </a:r>
          </a:p>
          <a:p>
            <a:pPr algn="ctr">
              <a:buFontTx/>
              <a:buNone/>
            </a:pPr>
            <a:r>
              <a:rPr lang="en-US" sz="4000"/>
              <a:t>Here are the results.</a:t>
            </a:r>
          </a:p>
        </p:txBody>
      </p:sp>
      <p:pic>
        <p:nvPicPr>
          <p:cNvPr id="5632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0"/>
            <a:ext cx="8991600" cy="2514600"/>
          </a:xfrm>
        </p:spPr>
        <p:txBody>
          <a:bodyPr/>
          <a:lstStyle/>
          <a:p>
            <a:r>
              <a:rPr lang="en-US" sz="6000">
                <a:solidFill>
                  <a:schemeClr val="hlink"/>
                </a:solidFill>
                <a:effectLst>
                  <a:outerShdw blurRad="38100" dist="38100" dir="2700000" algn="tl">
                    <a:srgbClr val="000000"/>
                  </a:outerShdw>
                </a:effectLst>
              </a:rPr>
              <a:t>Can you tell which group did the best?</a:t>
            </a:r>
          </a:p>
        </p:txBody>
      </p:sp>
      <p:pic>
        <p:nvPicPr>
          <p:cNvPr id="59395"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7347"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91"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7392"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7393"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7395" name="Text Box 51"/>
          <p:cNvSpPr txBox="1">
            <a:spLocks noChangeArrowheads="1"/>
          </p:cNvSpPr>
          <p:nvPr/>
        </p:nvSpPr>
        <p:spPr bwMode="auto">
          <a:xfrm>
            <a:off x="304800" y="36576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a:buFontTx/>
              <a:buNone/>
            </a:pPr>
            <a:r>
              <a:rPr lang="en-US" sz="4800"/>
              <a:t>John finds that 70g. of sugar produces the largest loaf.</a:t>
            </a:r>
          </a:p>
          <a:p>
            <a:pPr algn="ctr">
              <a:buFontTx/>
              <a:buNone/>
            </a:pPr>
            <a:r>
              <a:rPr lang="en-US" sz="4800"/>
              <a:t>His hypothesis is accepted.</a:t>
            </a:r>
          </a:p>
        </p:txBody>
      </p:sp>
      <p:pic>
        <p:nvPicPr>
          <p:cNvPr id="6042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r>
              <a:rPr lang="en-US" sz="540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a:buFontTx/>
              <a:buNone/>
            </a:pPr>
            <a:r>
              <a:rPr lang="en-US" sz="4800"/>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a:buFontTx/>
              <a:buNone/>
            </a:pPr>
            <a:endParaRPr lang="en-US"/>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Observe your</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world and come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up with a question </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to answer using the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a:buFontTx/>
              <a:buNone/>
            </a:pPr>
            <a:r>
              <a:rPr lang="en-US" sz="4400"/>
              <a:t>1. </a:t>
            </a:r>
            <a:r>
              <a:rPr lang="en-US" sz="4400" u="sng">
                <a:solidFill>
                  <a:srgbClr val="0033CC"/>
                </a:solidFill>
                <a:effectLst>
                  <a:outerShdw blurRad="38100" dist="38100" dir="2700000" algn="tl">
                    <a:srgbClr val="000000"/>
                  </a:outerShdw>
                </a:effectLst>
              </a:rPr>
              <a:t>Problem/Question</a:t>
            </a:r>
            <a:r>
              <a:rPr lang="en-US" sz="4400">
                <a:solidFill>
                  <a:srgbClr val="0033CC"/>
                </a:solidFill>
              </a:rPr>
              <a:t>: </a:t>
            </a:r>
            <a:r>
              <a:rPr lang="en-US" sz="4400"/>
              <a:t>Develop a question or problem that can be solved through experimentation.</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a:buFontTx/>
              <a:buNone/>
            </a:pPr>
            <a:r>
              <a:rPr lang="en-US" sz="4400"/>
              <a:t>2. </a:t>
            </a:r>
            <a:r>
              <a:rPr lang="en-US" sz="4400" u="sng">
                <a:solidFill>
                  <a:srgbClr val="0033CC"/>
                </a:solidFill>
                <a:effectLst>
                  <a:outerShdw blurRad="38100" dist="38100" dir="2700000" algn="tl">
                    <a:srgbClr val="000000"/>
                  </a:outerShdw>
                </a:effectLst>
              </a:rPr>
              <a:t>Observation/Research</a:t>
            </a:r>
            <a:r>
              <a:rPr lang="en-US" sz="4400">
                <a:solidFill>
                  <a:srgbClr val="0033CC"/>
                </a:solidFill>
              </a:rPr>
              <a:t>: </a:t>
            </a:r>
            <a:r>
              <a:rPr lang="en-US" sz="4400"/>
              <a:t>Make observations and research your topic of interest.</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Do you remember the next step?</a:t>
            </a:r>
          </a:p>
        </p:txBody>
      </p:sp>
      <p:pic>
        <p:nvPicPr>
          <p:cNvPr id="13323" name="Picture 11" descr="einstein"/>
          <p:cNvPicPr>
            <a:picLocks noGrp="1" noChangeAspect="1" noChangeArrowheads="1"/>
          </p:cNvPicPr>
          <p:nvPr>
            <p:ph idx="1"/>
          </p:nvPr>
        </p:nvPicPr>
        <p:blipFill>
          <a:blip r:embed="rId2" cstate="print"/>
          <a:srcRect/>
          <a:stretch>
            <a:fillRect/>
          </a:stretch>
        </p:blipFill>
        <p:spPr>
          <a:xfrm>
            <a:off x="2895600" y="2057400"/>
            <a:ext cx="3389313" cy="4525963"/>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a:buFontTx/>
              <a:buNone/>
            </a:pPr>
            <a:r>
              <a:rPr lang="en-US" sz="4400"/>
              <a:t>3. </a:t>
            </a:r>
            <a:r>
              <a:rPr lang="en-US" sz="4400" u="sng">
                <a:solidFill>
                  <a:srgbClr val="0033CC"/>
                </a:solidFill>
                <a:effectLst>
                  <a:outerShdw blurRad="38100" dist="38100" dir="2700000" algn="tl">
                    <a:srgbClr val="000000"/>
                  </a:outerShdw>
                </a:effectLst>
              </a:rPr>
              <a:t>Formulate a Hypothesis</a:t>
            </a:r>
            <a:r>
              <a:rPr lang="en-US" sz="4400">
                <a:solidFill>
                  <a:srgbClr val="0033CC"/>
                </a:solidFill>
              </a:rPr>
              <a:t>: </a:t>
            </a:r>
            <a:r>
              <a:rPr lang="en-US" sz="4400"/>
              <a:t>Predict a possible answer to the problem or question.</a:t>
            </a:r>
          </a:p>
          <a:p>
            <a:pPr algn="ctr">
              <a:buFontTx/>
              <a:buNone/>
            </a:pPr>
            <a:r>
              <a:rPr lang="en-US" sz="4400">
                <a:solidFill>
                  <a:schemeClr val="hlink"/>
                </a:solidFill>
              </a:rPr>
              <a:t>Example:</a:t>
            </a:r>
            <a:r>
              <a:rPr lang="en-US" sz="4400">
                <a:solidFill>
                  <a:schemeClr val="folHlink"/>
                </a:solidFill>
              </a:rPr>
              <a:t> If </a:t>
            </a:r>
            <a:r>
              <a:rPr lang="en-US" sz="4400" u="sng">
                <a:solidFill>
                  <a:schemeClr val="folHlink"/>
                </a:solidFill>
              </a:rPr>
              <a:t>soil temperatures</a:t>
            </a:r>
            <a:r>
              <a:rPr lang="en-US" sz="4400">
                <a:solidFill>
                  <a:schemeClr val="folHlink"/>
                </a:solidFill>
              </a:rPr>
              <a:t> rise, then </a:t>
            </a:r>
            <a:r>
              <a:rPr lang="en-US" sz="4400" u="sng">
                <a:solidFill>
                  <a:schemeClr val="folHlink"/>
                </a:solidFill>
              </a:rPr>
              <a:t>plant growth</a:t>
            </a:r>
            <a:r>
              <a:rPr lang="en-US" sz="4400">
                <a:solidFill>
                  <a:schemeClr val="folHlink"/>
                </a:solidFill>
              </a:rPr>
              <a:t> will increase.</a:t>
            </a:r>
            <a:endParaRPr lang="en-US" sz="44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a:buFontTx/>
              <a:buNone/>
            </a:pPr>
            <a:r>
              <a:rPr lang="en-US" sz="4400"/>
              <a:t>4.  </a:t>
            </a:r>
            <a:r>
              <a:rPr lang="en-US" sz="4400" u="sng">
                <a:solidFill>
                  <a:srgbClr val="0033CC"/>
                </a:solidFill>
                <a:effectLst>
                  <a:outerShdw blurRad="38100" dist="38100" dir="2700000" algn="tl">
                    <a:srgbClr val="000000"/>
                  </a:outerShdw>
                </a:effectLst>
              </a:rPr>
              <a:t>Experiment</a:t>
            </a:r>
            <a:r>
              <a:rPr lang="en-US" sz="4400">
                <a:solidFill>
                  <a:srgbClr val="0033CC"/>
                </a:solidFill>
              </a:rPr>
              <a:t>: </a:t>
            </a:r>
            <a:r>
              <a:rPr lang="en-US" sz="4400"/>
              <a:t>Develop and follow a </a:t>
            </a:r>
            <a:r>
              <a:rPr lang="en-US" sz="4400">
                <a:solidFill>
                  <a:schemeClr val="hlink"/>
                </a:solidFill>
              </a:rPr>
              <a:t>procedure</a:t>
            </a:r>
            <a:r>
              <a:rPr lang="en-US" sz="4400"/>
              <a:t>.</a:t>
            </a:r>
          </a:p>
          <a:p>
            <a:pPr algn="ctr">
              <a:buFontTx/>
              <a:buNone/>
            </a:pPr>
            <a:r>
              <a:rPr lang="en-US" sz="4400"/>
              <a:t>Include a detailed </a:t>
            </a:r>
            <a:r>
              <a:rPr lang="en-US" sz="4400">
                <a:solidFill>
                  <a:schemeClr val="hlink"/>
                </a:solidFill>
              </a:rPr>
              <a:t>materials</a:t>
            </a:r>
            <a:r>
              <a:rPr lang="en-US" sz="4400"/>
              <a:t> list.</a:t>
            </a:r>
          </a:p>
          <a:p>
            <a:pPr algn="ctr">
              <a:buFontTx/>
              <a:buNone/>
            </a:pPr>
            <a:r>
              <a:rPr lang="en-US" sz="4400"/>
              <a:t>The outcome must be measurable (quantifiable).</a:t>
            </a:r>
            <a:endParaRPr lang="en-US" sz="4400" u="sng">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1184</Words>
  <Application>Microsoft Office PowerPoint</Application>
  <PresentationFormat>On-screen Show (4:3)</PresentationFormat>
  <Paragraphs>193</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Design</vt:lpstr>
      <vt:lpstr>Slide 1</vt:lpstr>
      <vt:lpstr>Slide 2</vt:lpstr>
      <vt:lpstr>Slide 3</vt:lpstr>
      <vt:lpstr>Slide 4</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Slide 14</vt:lpstr>
      <vt:lpstr>Problem/Question</vt:lpstr>
      <vt:lpstr>Problem/Question</vt:lpstr>
      <vt:lpstr>Caution!</vt:lpstr>
      <vt:lpstr>Observation/Research</vt:lpstr>
      <vt:lpstr>Slide 19</vt:lpstr>
      <vt:lpstr>Slide 20</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Can you tell which group did the best?</vt:lpstr>
      <vt:lpstr>Size of Baked Bread (LxWxH) cm3</vt:lpstr>
      <vt:lpstr>Conclusion</vt:lpstr>
      <vt:lpstr>Communicate the Results</vt:lpstr>
      <vt:lpstr>Slide 45</vt:lpstr>
    </vt:vector>
  </TitlesOfParts>
  <Company>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misd</cp:lastModifiedBy>
  <cp:revision>3</cp:revision>
  <dcterms:created xsi:type="dcterms:W3CDTF">2005-07-18T14:10:52Z</dcterms:created>
  <dcterms:modified xsi:type="dcterms:W3CDTF">2012-09-20T22:03:38Z</dcterms:modified>
</cp:coreProperties>
</file>