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58" r:id="rId2"/>
    <p:sldId id="259" r:id="rId3"/>
    <p:sldId id="260" r:id="rId4"/>
    <p:sldId id="257" r:id="rId5"/>
    <p:sldId id="261" r:id="rId6"/>
    <p:sldId id="262" r:id="rId7"/>
    <p:sldId id="264" r:id="rId8"/>
    <p:sldId id="265" r:id="rId9"/>
    <p:sldId id="266" r:id="rId10"/>
    <p:sldId id="267" r:id="rId11"/>
    <p:sldId id="268" r:id="rId12"/>
    <p:sldId id="269" r:id="rId13"/>
    <p:sldId id="271" r:id="rId14"/>
    <p:sldId id="270" r:id="rId15"/>
    <p:sldId id="272" r:id="rId16"/>
    <p:sldId id="273" r:id="rId17"/>
    <p:sldId id="274" r:id="rId18"/>
    <p:sldId id="275" r:id="rId19"/>
    <p:sldId id="276" r:id="rId20"/>
    <p:sldId id="263"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8" r:id="rId42"/>
    <p:sldId id="297" r:id="rId43"/>
    <p:sldId id="299" r:id="rId44"/>
    <p:sldId id="300" r:id="rId45"/>
    <p:sldId id="301"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764"/>
    </p:cViewPr>
  </p:sorterViewPr>
  <p:notesViewPr>
    <p:cSldViewPr>
      <p:cViewPr varScale="1">
        <p:scale>
          <a:sx n="57" d="100"/>
          <a:sy n="57" d="100"/>
        </p:scale>
        <p:origin x="-1218"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71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71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7C47900-25E1-4DA2-A17F-80C5696A059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506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ECA7430-4C70-46C8-A54A-9D64B78210C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FA899A-DBC1-48FE-A1E8-245095684962}" type="slidenum">
              <a:rPr lang="en-US"/>
              <a:pPr/>
              <a:t>1</a:t>
            </a:fld>
            <a:endParaRPr lang="en-US"/>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E84DD6-45B7-44B2-8161-428C4890A41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04E756-59A4-4648-B8D4-50059D027CD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A97FFD5-540D-4B07-8406-309277C9EC8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29ACC7A-7628-49A4-9474-68A9D6180EC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AA8384-E248-456E-B6A8-18A198CE0F0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68F444-A6D9-4090-9A3D-FD11C78E9AC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70DCFE-3C7B-4807-9FB5-63695AE0EF2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09EA923-B3CD-4AF1-BB57-10DCEEF70C5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A2700F2-121D-4883-8199-56DDFB05393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6D769A4-5405-4A46-90EE-3165FBB981C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ACD79F7-5CC9-455C-89DF-EBF4A591A26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1786FF5-661D-4BD3-9751-E39DA7966ED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3D813FB-3E32-4FDB-A1FE-5D3DA66489A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Scientific Method"/>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126" name="WordArt 6"/>
          <p:cNvSpPr>
            <a:spLocks noChangeArrowheads="1" noChangeShapeType="1" noTextEdit="1"/>
          </p:cNvSpPr>
          <p:nvPr/>
        </p:nvSpPr>
        <p:spPr bwMode="auto">
          <a:xfrm>
            <a:off x="914400" y="0"/>
            <a:ext cx="7620000" cy="6629400"/>
          </a:xfrm>
          <a:prstGeom prst="rect">
            <a:avLst/>
          </a:prstGeom>
        </p:spPr>
        <p:txBody>
          <a:bodyPr wrap="none" fromWordArt="1">
            <a:prstTxWarp prst="textFadeUp">
              <a:avLst>
                <a:gd name="adj" fmla="val 9991"/>
              </a:avLst>
            </a:prstTxWarp>
          </a:bodyPr>
          <a:lstStyle/>
          <a:p>
            <a:pPr algn="ctr"/>
            <a:r>
              <a:rPr lang="en-US"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Steps of </a:t>
            </a:r>
          </a:p>
          <a:p>
            <a:pPr algn="ctr"/>
            <a:r>
              <a:rPr lang="en-US"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the </a:t>
            </a:r>
          </a:p>
          <a:p>
            <a:pPr algn="ctr"/>
            <a:r>
              <a:rPr lang="en-US"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Scientific Method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fade">
                                      <p:cBhvr>
                                        <p:cTn id="7" dur="10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19459" name="Rectangle 3"/>
          <p:cNvSpPr>
            <a:spLocks noGrp="1" noChangeArrowheads="1"/>
          </p:cNvSpPr>
          <p:nvPr>
            <p:ph type="body" idx="1"/>
          </p:nvPr>
        </p:nvSpPr>
        <p:spPr>
          <a:xfrm>
            <a:off x="457200" y="2332038"/>
            <a:ext cx="8229600" cy="4525962"/>
          </a:xfrm>
        </p:spPr>
        <p:txBody>
          <a:bodyPr/>
          <a:lstStyle/>
          <a:p>
            <a:pPr algn="ctr">
              <a:buFontTx/>
              <a:buNone/>
            </a:pPr>
            <a:r>
              <a:rPr lang="en-US" sz="4400"/>
              <a:t>5. </a:t>
            </a:r>
            <a:r>
              <a:rPr lang="en-US" sz="4400" u="sng">
                <a:solidFill>
                  <a:srgbClr val="0033CC"/>
                </a:solidFill>
                <a:effectLst>
                  <a:outerShdw blurRad="38100" dist="38100" dir="2700000" algn="tl">
                    <a:srgbClr val="000000"/>
                  </a:outerShdw>
                </a:effectLst>
              </a:rPr>
              <a:t>Collect and Analyze Results</a:t>
            </a:r>
            <a:r>
              <a:rPr lang="en-US" sz="4400">
                <a:solidFill>
                  <a:srgbClr val="0033CC"/>
                </a:solidFill>
              </a:rPr>
              <a:t>: </a:t>
            </a:r>
            <a:r>
              <a:rPr lang="en-US" sz="4400"/>
              <a:t>Modify the procedure if needed.</a:t>
            </a:r>
          </a:p>
          <a:p>
            <a:pPr algn="ctr">
              <a:buFontTx/>
              <a:buNone/>
            </a:pPr>
            <a:r>
              <a:rPr lang="en-US" sz="4400"/>
              <a:t>Confirm the results by retesting.</a:t>
            </a:r>
          </a:p>
          <a:p>
            <a:pPr algn="ctr">
              <a:buFontTx/>
              <a:buNone/>
            </a:pPr>
            <a:r>
              <a:rPr lang="en-US" sz="4400"/>
              <a:t>Include tables, graphs, and photographs.</a:t>
            </a:r>
            <a:endParaRPr lang="en-US" sz="4400" u="sng">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slide(fromBottom)">
                                      <p:cBhvr>
                                        <p:cTn id="7" dur="20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slide(fromBottom)">
                                      <p:cBhvr>
                                        <p:cTn id="12" dur="20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slide(fromBottom)">
                                      <p:cBhvr>
                                        <p:cTn id="17" dur="20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20483" name="Rectangle 3"/>
          <p:cNvSpPr>
            <a:spLocks noGrp="1" noChangeArrowheads="1"/>
          </p:cNvSpPr>
          <p:nvPr>
            <p:ph type="body" idx="1"/>
          </p:nvPr>
        </p:nvSpPr>
        <p:spPr>
          <a:xfrm>
            <a:off x="457200" y="2332038"/>
            <a:ext cx="8229600" cy="4525962"/>
          </a:xfrm>
        </p:spPr>
        <p:txBody>
          <a:bodyPr/>
          <a:lstStyle/>
          <a:p>
            <a:pPr algn="ctr">
              <a:lnSpc>
                <a:spcPct val="90000"/>
              </a:lnSpc>
              <a:buFontTx/>
              <a:buNone/>
            </a:pPr>
            <a:r>
              <a:rPr lang="en-US" sz="4400"/>
              <a:t>6. </a:t>
            </a:r>
            <a:r>
              <a:rPr lang="en-US" sz="4400" u="sng">
                <a:solidFill>
                  <a:srgbClr val="0033CC"/>
                </a:solidFill>
                <a:effectLst>
                  <a:outerShdw blurRad="38100" dist="38100" dir="2700000" algn="tl">
                    <a:srgbClr val="000000"/>
                  </a:outerShdw>
                </a:effectLst>
              </a:rPr>
              <a:t>Conclusion</a:t>
            </a:r>
            <a:r>
              <a:rPr lang="en-US" sz="4400">
                <a:solidFill>
                  <a:srgbClr val="0033CC"/>
                </a:solidFill>
              </a:rPr>
              <a:t>: </a:t>
            </a:r>
            <a:r>
              <a:rPr lang="en-US" sz="4400"/>
              <a:t>Include a statement that accepts or rejects the hypothesis.</a:t>
            </a:r>
          </a:p>
          <a:p>
            <a:pPr algn="ctr">
              <a:lnSpc>
                <a:spcPct val="90000"/>
              </a:lnSpc>
              <a:buFontTx/>
              <a:buNone/>
            </a:pPr>
            <a:r>
              <a:rPr lang="en-US" sz="4400"/>
              <a:t>Make recommendations for further study and possible improvements to the procedure.</a:t>
            </a:r>
            <a:endParaRPr lang="en-US" sz="4400" u="sng">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lide(fromBottom)">
                                      <p:cBhvr>
                                        <p:cTn id="7" dur="20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slide(fromBottom)">
                                      <p:cBhvr>
                                        <p:cTn id="12" dur="2000"/>
                                        <p:tgtEl>
                                          <p:spTgt spid="204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21507" name="Rectangle 3"/>
          <p:cNvSpPr>
            <a:spLocks noGrp="1" noChangeArrowheads="1"/>
          </p:cNvSpPr>
          <p:nvPr>
            <p:ph type="body" idx="1"/>
          </p:nvPr>
        </p:nvSpPr>
        <p:spPr>
          <a:xfrm>
            <a:off x="457200" y="2332038"/>
            <a:ext cx="8229600" cy="4525962"/>
          </a:xfrm>
        </p:spPr>
        <p:txBody>
          <a:bodyPr/>
          <a:lstStyle/>
          <a:p>
            <a:pPr algn="ctr">
              <a:buFontTx/>
              <a:buNone/>
            </a:pPr>
            <a:r>
              <a:rPr lang="en-US" sz="4400"/>
              <a:t>7. </a:t>
            </a:r>
            <a:r>
              <a:rPr lang="en-US" sz="4400" u="sng">
                <a:solidFill>
                  <a:srgbClr val="0033CC"/>
                </a:solidFill>
                <a:effectLst>
                  <a:outerShdw blurRad="38100" dist="38100" dir="2700000" algn="tl">
                    <a:srgbClr val="000000"/>
                  </a:outerShdw>
                </a:effectLst>
              </a:rPr>
              <a:t>Communicate the Results</a:t>
            </a:r>
            <a:r>
              <a:rPr lang="en-US" sz="4400">
                <a:solidFill>
                  <a:srgbClr val="0033CC"/>
                </a:solidFill>
              </a:rPr>
              <a:t>: </a:t>
            </a:r>
            <a:r>
              <a:rPr lang="en-US" sz="4400"/>
              <a:t>Be prepared to present the project to an audience.</a:t>
            </a:r>
          </a:p>
          <a:p>
            <a:pPr algn="ctr">
              <a:buFontTx/>
              <a:buNone/>
            </a:pPr>
            <a:r>
              <a:rPr lang="en-US" sz="4400"/>
              <a:t>Expect questions from the audience. </a:t>
            </a:r>
            <a:endParaRPr lang="en-US" sz="4400" u="sng">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slide(fromBottom)">
                                      <p:cBhvr>
                                        <p:cTn id="7" dur="2000"/>
                                        <p:tgtEl>
                                          <p:spTgt spid="21507">
                                            <p:txEl>
                                              <p:pRg st="0" end="0"/>
                                            </p:txEl>
                                          </p:spTgt>
                                        </p:tgtEl>
                                      </p:cBhvr>
                                    </p:animEffect>
                                  </p:childTnLst>
                                </p:cTn>
                              </p:par>
                            </p:childTnLst>
                          </p:cTn>
                        </p:par>
                        <p:par>
                          <p:cTn id="8" fill="hold">
                            <p:stCondLst>
                              <p:cond delay="2000"/>
                            </p:stCondLst>
                            <p:childTnLst>
                              <p:par>
                                <p:cTn id="9" presetID="12" presetClass="entr" presetSubtype="4" fill="hold" grpId="0" nodeType="after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animEffect transition="in" filter="slide(fromBottom)">
                                      <p:cBhvr>
                                        <p:cTn id="11" dur="20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2057400"/>
          </a:xfrm>
        </p:spPr>
        <p:txBody>
          <a:bodyPr/>
          <a:lstStyle/>
          <a:p>
            <a:r>
              <a:rPr lang="en-US" sz="6000">
                <a:solidFill>
                  <a:schemeClr val="hlink"/>
                </a:solidFill>
                <a:effectLst>
                  <a:outerShdw blurRad="38100" dist="38100" dir="2700000" algn="tl">
                    <a:srgbClr val="000000"/>
                  </a:outerShdw>
                </a:effectLst>
              </a:rPr>
              <a:t>Think you can name all seven steps?</a:t>
            </a:r>
          </a:p>
        </p:txBody>
      </p:sp>
      <p:sp>
        <p:nvSpPr>
          <p:cNvPr id="23556" name="Text Box 4"/>
          <p:cNvSpPr txBox="1">
            <a:spLocks noChangeArrowheads="1"/>
          </p:cNvSpPr>
          <p:nvPr/>
        </p:nvSpPr>
        <p:spPr bwMode="auto">
          <a:xfrm>
            <a:off x="304800" y="2743200"/>
            <a:ext cx="4495800" cy="701675"/>
          </a:xfrm>
          <a:prstGeom prst="rect">
            <a:avLst/>
          </a:prstGeom>
          <a:noFill/>
          <a:ln w="9525">
            <a:noFill/>
            <a:miter lim="800000"/>
            <a:headEnd/>
            <a:tailEnd/>
          </a:ln>
          <a:effectLst/>
        </p:spPr>
        <p:txBody>
          <a:bodyPr>
            <a:spAutoFit/>
          </a:bodyPr>
          <a:lstStyle/>
          <a:p>
            <a:pPr>
              <a:spcBef>
                <a:spcPct val="50000"/>
              </a:spcBef>
            </a:pPr>
            <a:endParaRPr lang="en-US" sz="4000">
              <a:solidFill>
                <a:srgbClr val="0033CC"/>
              </a:solidFill>
            </a:endParaRPr>
          </a:p>
        </p:txBody>
      </p:sp>
      <p:sp>
        <p:nvSpPr>
          <p:cNvPr id="23557" name="Text Box 5"/>
          <p:cNvSpPr txBox="1">
            <a:spLocks noChangeArrowheads="1"/>
          </p:cNvSpPr>
          <p:nvPr/>
        </p:nvSpPr>
        <p:spPr bwMode="auto">
          <a:xfrm>
            <a:off x="2133600" y="5943600"/>
            <a:ext cx="46482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Problem/Question</a:t>
            </a:r>
          </a:p>
        </p:txBody>
      </p:sp>
      <p:sp>
        <p:nvSpPr>
          <p:cNvPr id="23558" name="Text Box 6"/>
          <p:cNvSpPr txBox="1">
            <a:spLocks noChangeArrowheads="1"/>
          </p:cNvSpPr>
          <p:nvPr/>
        </p:nvSpPr>
        <p:spPr bwMode="auto">
          <a:xfrm>
            <a:off x="1676400" y="5943600"/>
            <a:ext cx="56388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Observation/Research</a:t>
            </a:r>
          </a:p>
        </p:txBody>
      </p:sp>
      <p:sp>
        <p:nvSpPr>
          <p:cNvPr id="23559" name="Text Box 7"/>
          <p:cNvSpPr txBox="1">
            <a:spLocks noChangeArrowheads="1"/>
          </p:cNvSpPr>
          <p:nvPr/>
        </p:nvSpPr>
        <p:spPr bwMode="auto">
          <a:xfrm>
            <a:off x="1143000" y="5943600"/>
            <a:ext cx="60960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Formulate a Hypothesis</a:t>
            </a:r>
          </a:p>
        </p:txBody>
      </p:sp>
      <p:sp>
        <p:nvSpPr>
          <p:cNvPr id="23560" name="Text Box 8"/>
          <p:cNvSpPr txBox="1">
            <a:spLocks noChangeArrowheads="1"/>
          </p:cNvSpPr>
          <p:nvPr/>
        </p:nvSpPr>
        <p:spPr bwMode="auto">
          <a:xfrm>
            <a:off x="2743200" y="5943600"/>
            <a:ext cx="40386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Experiment</a:t>
            </a:r>
          </a:p>
        </p:txBody>
      </p:sp>
      <p:sp>
        <p:nvSpPr>
          <p:cNvPr id="23561" name="Text Box 9"/>
          <p:cNvSpPr txBox="1">
            <a:spLocks noChangeArrowheads="1"/>
          </p:cNvSpPr>
          <p:nvPr/>
        </p:nvSpPr>
        <p:spPr bwMode="auto">
          <a:xfrm>
            <a:off x="762000" y="5943600"/>
            <a:ext cx="71628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Collect and Analyze Results</a:t>
            </a:r>
          </a:p>
        </p:txBody>
      </p:sp>
      <p:sp>
        <p:nvSpPr>
          <p:cNvPr id="23562" name="Text Box 10"/>
          <p:cNvSpPr txBox="1">
            <a:spLocks noChangeArrowheads="1"/>
          </p:cNvSpPr>
          <p:nvPr/>
        </p:nvSpPr>
        <p:spPr bwMode="auto">
          <a:xfrm>
            <a:off x="2743200" y="5943600"/>
            <a:ext cx="35052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Conclusion</a:t>
            </a:r>
          </a:p>
        </p:txBody>
      </p:sp>
      <p:sp>
        <p:nvSpPr>
          <p:cNvPr id="23563" name="Text Box 11"/>
          <p:cNvSpPr txBox="1">
            <a:spLocks noChangeArrowheads="1"/>
          </p:cNvSpPr>
          <p:nvPr/>
        </p:nvSpPr>
        <p:spPr bwMode="auto">
          <a:xfrm>
            <a:off x="1295400" y="5943600"/>
            <a:ext cx="67818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Communicate the Results</a:t>
            </a:r>
          </a:p>
        </p:txBody>
      </p:sp>
      <p:pic>
        <p:nvPicPr>
          <p:cNvPr id="23565" name="Picture 13" descr="einstein"/>
          <p:cNvPicPr>
            <a:picLocks noChangeAspect="1" noChangeArrowheads="1"/>
          </p:cNvPicPr>
          <p:nvPr>
            <p:ph idx="1"/>
          </p:nvPr>
        </p:nvPicPr>
        <p:blipFill>
          <a:blip r:embed="rId2" cstate="print"/>
          <a:srcRect/>
          <a:stretch>
            <a:fillRect/>
          </a:stretch>
        </p:blipFill>
        <p:spPr>
          <a:xfrm>
            <a:off x="2895600" y="1905000"/>
            <a:ext cx="3205163" cy="39624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7"/>
                                        </p:tgtEl>
                                        <p:attrNameLst>
                                          <p:attrName>style.visibility</p:attrName>
                                        </p:attrNameLst>
                                      </p:cBhvr>
                                      <p:to>
                                        <p:strVal val="visible"/>
                                      </p:to>
                                    </p:set>
                                  </p:childTnLst>
                                </p:cTn>
                              </p:par>
                            </p:childTnLst>
                          </p:cTn>
                        </p:par>
                        <p:par>
                          <p:cTn id="7" fill="hold">
                            <p:stCondLst>
                              <p:cond delay="0"/>
                            </p:stCondLst>
                            <p:childTnLst>
                              <p:par>
                                <p:cTn id="8" presetID="9" presetClass="exit" presetSubtype="0" fill="hold" grpId="1" nodeType="afterEffect">
                                  <p:stCondLst>
                                    <p:cond delay="0"/>
                                  </p:stCondLst>
                                  <p:childTnLst>
                                    <p:animEffect transition="out" filter="dissolve">
                                      <p:cBhvr>
                                        <p:cTn id="9" dur="3000"/>
                                        <p:tgtEl>
                                          <p:spTgt spid="23557"/>
                                        </p:tgtEl>
                                      </p:cBhvr>
                                    </p:animEffect>
                                    <p:set>
                                      <p:cBhvr>
                                        <p:cTn id="10" dur="1" fill="hold">
                                          <p:stCondLst>
                                            <p:cond delay="2999"/>
                                          </p:stCondLst>
                                        </p:cTn>
                                        <p:tgtEl>
                                          <p:spTgt spid="23557"/>
                                        </p:tgtEl>
                                        <p:attrNameLst>
                                          <p:attrName>style.visibility</p:attrName>
                                        </p:attrNameLst>
                                      </p:cBhvr>
                                      <p:to>
                                        <p:strVal val="hidden"/>
                                      </p:to>
                                    </p:set>
                                  </p:childTnLst>
                                </p:cTn>
                              </p:par>
                            </p:childTnLst>
                          </p:cTn>
                        </p:par>
                        <p:par>
                          <p:cTn id="11" fill="hold">
                            <p:stCondLst>
                              <p:cond delay="3000"/>
                            </p:stCondLst>
                            <p:childTnLst>
                              <p:par>
                                <p:cTn id="12" presetID="1" presetClass="entr" presetSubtype="0" fill="hold" grpId="0" nodeType="afterEffect">
                                  <p:stCondLst>
                                    <p:cond delay="0"/>
                                  </p:stCondLst>
                                  <p:childTnLst>
                                    <p:set>
                                      <p:cBhvr>
                                        <p:cTn id="13" dur="1" fill="hold">
                                          <p:stCondLst>
                                            <p:cond delay="0"/>
                                          </p:stCondLst>
                                        </p:cTn>
                                        <p:tgtEl>
                                          <p:spTgt spid="23558"/>
                                        </p:tgtEl>
                                        <p:attrNameLst>
                                          <p:attrName>style.visibility</p:attrName>
                                        </p:attrNameLst>
                                      </p:cBhvr>
                                      <p:to>
                                        <p:strVal val="visible"/>
                                      </p:to>
                                    </p:set>
                                  </p:childTnLst>
                                </p:cTn>
                              </p:par>
                            </p:childTnLst>
                          </p:cTn>
                        </p:par>
                        <p:par>
                          <p:cTn id="14" fill="hold">
                            <p:stCondLst>
                              <p:cond delay="3000"/>
                            </p:stCondLst>
                            <p:childTnLst>
                              <p:par>
                                <p:cTn id="15" presetID="9" presetClass="exit" presetSubtype="0" fill="hold" grpId="1" nodeType="afterEffect">
                                  <p:stCondLst>
                                    <p:cond delay="0"/>
                                  </p:stCondLst>
                                  <p:childTnLst>
                                    <p:animEffect transition="out" filter="dissolve">
                                      <p:cBhvr>
                                        <p:cTn id="16" dur="3000"/>
                                        <p:tgtEl>
                                          <p:spTgt spid="23558"/>
                                        </p:tgtEl>
                                      </p:cBhvr>
                                    </p:animEffect>
                                    <p:set>
                                      <p:cBhvr>
                                        <p:cTn id="17" dur="1" fill="hold">
                                          <p:stCondLst>
                                            <p:cond delay="2999"/>
                                          </p:stCondLst>
                                        </p:cTn>
                                        <p:tgtEl>
                                          <p:spTgt spid="23558"/>
                                        </p:tgtEl>
                                        <p:attrNameLst>
                                          <p:attrName>style.visibility</p:attrName>
                                        </p:attrNameLst>
                                      </p:cBhvr>
                                      <p:to>
                                        <p:strVal val="hidden"/>
                                      </p:to>
                                    </p:set>
                                  </p:childTnLst>
                                </p:cTn>
                              </p:par>
                            </p:childTnLst>
                          </p:cTn>
                        </p:par>
                        <p:par>
                          <p:cTn id="18" fill="hold">
                            <p:stCondLst>
                              <p:cond delay="6000"/>
                            </p:stCondLst>
                            <p:childTnLst>
                              <p:par>
                                <p:cTn id="19" presetID="1" presetClass="entr" presetSubtype="0" fill="hold" grpId="0" nodeType="afterEffect">
                                  <p:stCondLst>
                                    <p:cond delay="0"/>
                                  </p:stCondLst>
                                  <p:childTnLst>
                                    <p:set>
                                      <p:cBhvr>
                                        <p:cTn id="20" dur="1" fill="hold">
                                          <p:stCondLst>
                                            <p:cond delay="0"/>
                                          </p:stCondLst>
                                        </p:cTn>
                                        <p:tgtEl>
                                          <p:spTgt spid="23559"/>
                                        </p:tgtEl>
                                        <p:attrNameLst>
                                          <p:attrName>style.visibility</p:attrName>
                                        </p:attrNameLst>
                                      </p:cBhvr>
                                      <p:to>
                                        <p:strVal val="visible"/>
                                      </p:to>
                                    </p:set>
                                  </p:childTnLst>
                                </p:cTn>
                              </p:par>
                            </p:childTnLst>
                          </p:cTn>
                        </p:par>
                        <p:par>
                          <p:cTn id="21" fill="hold">
                            <p:stCondLst>
                              <p:cond delay="6000"/>
                            </p:stCondLst>
                            <p:childTnLst>
                              <p:par>
                                <p:cTn id="22" presetID="9" presetClass="exit" presetSubtype="0" fill="hold" grpId="1" nodeType="afterEffect">
                                  <p:stCondLst>
                                    <p:cond delay="0"/>
                                  </p:stCondLst>
                                  <p:childTnLst>
                                    <p:animEffect transition="out" filter="dissolve">
                                      <p:cBhvr>
                                        <p:cTn id="23" dur="3000"/>
                                        <p:tgtEl>
                                          <p:spTgt spid="23559"/>
                                        </p:tgtEl>
                                      </p:cBhvr>
                                    </p:animEffect>
                                    <p:set>
                                      <p:cBhvr>
                                        <p:cTn id="24" dur="1" fill="hold">
                                          <p:stCondLst>
                                            <p:cond delay="2999"/>
                                          </p:stCondLst>
                                        </p:cTn>
                                        <p:tgtEl>
                                          <p:spTgt spid="23559"/>
                                        </p:tgtEl>
                                        <p:attrNameLst>
                                          <p:attrName>style.visibility</p:attrName>
                                        </p:attrNameLst>
                                      </p:cBhvr>
                                      <p:to>
                                        <p:strVal val="hidden"/>
                                      </p:to>
                                    </p:set>
                                  </p:childTnLst>
                                </p:cTn>
                              </p:par>
                            </p:childTnLst>
                          </p:cTn>
                        </p:par>
                        <p:par>
                          <p:cTn id="25" fill="hold">
                            <p:stCondLst>
                              <p:cond delay="9000"/>
                            </p:stCondLst>
                            <p:childTnLst>
                              <p:par>
                                <p:cTn id="26" presetID="1" presetClass="entr" presetSubtype="0" fill="hold" grpId="0" nodeType="afterEffect">
                                  <p:stCondLst>
                                    <p:cond delay="0"/>
                                  </p:stCondLst>
                                  <p:childTnLst>
                                    <p:set>
                                      <p:cBhvr>
                                        <p:cTn id="27" dur="1" fill="hold">
                                          <p:stCondLst>
                                            <p:cond delay="0"/>
                                          </p:stCondLst>
                                        </p:cTn>
                                        <p:tgtEl>
                                          <p:spTgt spid="23560"/>
                                        </p:tgtEl>
                                        <p:attrNameLst>
                                          <p:attrName>style.visibility</p:attrName>
                                        </p:attrNameLst>
                                      </p:cBhvr>
                                      <p:to>
                                        <p:strVal val="visible"/>
                                      </p:to>
                                    </p:set>
                                  </p:childTnLst>
                                </p:cTn>
                              </p:par>
                            </p:childTnLst>
                          </p:cTn>
                        </p:par>
                        <p:par>
                          <p:cTn id="28" fill="hold">
                            <p:stCondLst>
                              <p:cond delay="9000"/>
                            </p:stCondLst>
                            <p:childTnLst>
                              <p:par>
                                <p:cTn id="29" presetID="9" presetClass="exit" presetSubtype="0" fill="hold" grpId="1" nodeType="afterEffect">
                                  <p:stCondLst>
                                    <p:cond delay="0"/>
                                  </p:stCondLst>
                                  <p:childTnLst>
                                    <p:animEffect transition="out" filter="dissolve">
                                      <p:cBhvr>
                                        <p:cTn id="30" dur="3000"/>
                                        <p:tgtEl>
                                          <p:spTgt spid="23560"/>
                                        </p:tgtEl>
                                      </p:cBhvr>
                                    </p:animEffect>
                                    <p:set>
                                      <p:cBhvr>
                                        <p:cTn id="31" dur="1" fill="hold">
                                          <p:stCondLst>
                                            <p:cond delay="2999"/>
                                          </p:stCondLst>
                                        </p:cTn>
                                        <p:tgtEl>
                                          <p:spTgt spid="23560"/>
                                        </p:tgtEl>
                                        <p:attrNameLst>
                                          <p:attrName>style.visibility</p:attrName>
                                        </p:attrNameLst>
                                      </p:cBhvr>
                                      <p:to>
                                        <p:strVal val="hidden"/>
                                      </p:to>
                                    </p:set>
                                  </p:childTnLst>
                                </p:cTn>
                              </p:par>
                            </p:childTnLst>
                          </p:cTn>
                        </p:par>
                        <p:par>
                          <p:cTn id="32" fill="hold">
                            <p:stCondLst>
                              <p:cond delay="12000"/>
                            </p:stCondLst>
                            <p:childTnLst>
                              <p:par>
                                <p:cTn id="33" presetID="1" presetClass="entr" presetSubtype="0" fill="hold" grpId="0" nodeType="afterEffect">
                                  <p:stCondLst>
                                    <p:cond delay="0"/>
                                  </p:stCondLst>
                                  <p:childTnLst>
                                    <p:set>
                                      <p:cBhvr>
                                        <p:cTn id="34" dur="1" fill="hold">
                                          <p:stCondLst>
                                            <p:cond delay="0"/>
                                          </p:stCondLst>
                                        </p:cTn>
                                        <p:tgtEl>
                                          <p:spTgt spid="23561"/>
                                        </p:tgtEl>
                                        <p:attrNameLst>
                                          <p:attrName>style.visibility</p:attrName>
                                        </p:attrNameLst>
                                      </p:cBhvr>
                                      <p:to>
                                        <p:strVal val="visible"/>
                                      </p:to>
                                    </p:set>
                                  </p:childTnLst>
                                </p:cTn>
                              </p:par>
                            </p:childTnLst>
                          </p:cTn>
                        </p:par>
                        <p:par>
                          <p:cTn id="35" fill="hold">
                            <p:stCondLst>
                              <p:cond delay="12000"/>
                            </p:stCondLst>
                            <p:childTnLst>
                              <p:par>
                                <p:cTn id="36" presetID="9" presetClass="exit" presetSubtype="0" fill="hold" grpId="1" nodeType="afterEffect">
                                  <p:stCondLst>
                                    <p:cond delay="0"/>
                                  </p:stCondLst>
                                  <p:childTnLst>
                                    <p:animEffect transition="out" filter="dissolve">
                                      <p:cBhvr>
                                        <p:cTn id="37" dur="3000"/>
                                        <p:tgtEl>
                                          <p:spTgt spid="23561"/>
                                        </p:tgtEl>
                                      </p:cBhvr>
                                    </p:animEffect>
                                    <p:set>
                                      <p:cBhvr>
                                        <p:cTn id="38" dur="1" fill="hold">
                                          <p:stCondLst>
                                            <p:cond delay="2999"/>
                                          </p:stCondLst>
                                        </p:cTn>
                                        <p:tgtEl>
                                          <p:spTgt spid="23561"/>
                                        </p:tgtEl>
                                        <p:attrNameLst>
                                          <p:attrName>style.visibility</p:attrName>
                                        </p:attrNameLst>
                                      </p:cBhvr>
                                      <p:to>
                                        <p:strVal val="hidden"/>
                                      </p:to>
                                    </p:set>
                                  </p:childTnLst>
                                </p:cTn>
                              </p:par>
                            </p:childTnLst>
                          </p:cTn>
                        </p:par>
                        <p:par>
                          <p:cTn id="39" fill="hold">
                            <p:stCondLst>
                              <p:cond delay="15000"/>
                            </p:stCondLst>
                            <p:childTnLst>
                              <p:par>
                                <p:cTn id="40" presetID="1" presetClass="entr" presetSubtype="0" fill="hold" grpId="0" nodeType="afterEffect">
                                  <p:stCondLst>
                                    <p:cond delay="0"/>
                                  </p:stCondLst>
                                  <p:childTnLst>
                                    <p:set>
                                      <p:cBhvr>
                                        <p:cTn id="41" dur="1" fill="hold">
                                          <p:stCondLst>
                                            <p:cond delay="0"/>
                                          </p:stCondLst>
                                        </p:cTn>
                                        <p:tgtEl>
                                          <p:spTgt spid="23562"/>
                                        </p:tgtEl>
                                        <p:attrNameLst>
                                          <p:attrName>style.visibility</p:attrName>
                                        </p:attrNameLst>
                                      </p:cBhvr>
                                      <p:to>
                                        <p:strVal val="visible"/>
                                      </p:to>
                                    </p:set>
                                  </p:childTnLst>
                                </p:cTn>
                              </p:par>
                            </p:childTnLst>
                          </p:cTn>
                        </p:par>
                        <p:par>
                          <p:cTn id="42" fill="hold">
                            <p:stCondLst>
                              <p:cond delay="15000"/>
                            </p:stCondLst>
                            <p:childTnLst>
                              <p:par>
                                <p:cTn id="43" presetID="9" presetClass="exit" presetSubtype="0" fill="hold" grpId="1" nodeType="afterEffect">
                                  <p:stCondLst>
                                    <p:cond delay="0"/>
                                  </p:stCondLst>
                                  <p:childTnLst>
                                    <p:animEffect transition="out" filter="dissolve">
                                      <p:cBhvr>
                                        <p:cTn id="44" dur="3000"/>
                                        <p:tgtEl>
                                          <p:spTgt spid="23562"/>
                                        </p:tgtEl>
                                      </p:cBhvr>
                                    </p:animEffect>
                                    <p:set>
                                      <p:cBhvr>
                                        <p:cTn id="45" dur="1" fill="hold">
                                          <p:stCondLst>
                                            <p:cond delay="2999"/>
                                          </p:stCondLst>
                                        </p:cTn>
                                        <p:tgtEl>
                                          <p:spTgt spid="23562"/>
                                        </p:tgtEl>
                                        <p:attrNameLst>
                                          <p:attrName>style.visibility</p:attrName>
                                        </p:attrNameLst>
                                      </p:cBhvr>
                                      <p:to>
                                        <p:strVal val="hidden"/>
                                      </p:to>
                                    </p:set>
                                  </p:childTnLst>
                                </p:cTn>
                              </p:par>
                            </p:childTnLst>
                          </p:cTn>
                        </p:par>
                        <p:par>
                          <p:cTn id="46" fill="hold">
                            <p:stCondLst>
                              <p:cond delay="18000"/>
                            </p:stCondLst>
                            <p:childTnLst>
                              <p:par>
                                <p:cTn id="47" presetID="1" presetClass="entr" presetSubtype="0" fill="hold" grpId="0" nodeType="afterEffect">
                                  <p:stCondLst>
                                    <p:cond delay="0"/>
                                  </p:stCondLst>
                                  <p:childTnLst>
                                    <p:set>
                                      <p:cBhvr>
                                        <p:cTn id="48" dur="1" fill="hold">
                                          <p:stCondLst>
                                            <p:cond delay="0"/>
                                          </p:stCondLst>
                                        </p:cTn>
                                        <p:tgtEl>
                                          <p:spTgt spid="23563"/>
                                        </p:tgtEl>
                                        <p:attrNameLst>
                                          <p:attrName>style.visibility</p:attrName>
                                        </p:attrNameLst>
                                      </p:cBhvr>
                                      <p:to>
                                        <p:strVal val="visible"/>
                                      </p:to>
                                    </p:set>
                                  </p:childTnLst>
                                </p:cTn>
                              </p:par>
                            </p:childTnLst>
                          </p:cTn>
                        </p:par>
                        <p:par>
                          <p:cTn id="49" fill="hold">
                            <p:stCondLst>
                              <p:cond delay="18000"/>
                            </p:stCondLst>
                            <p:childTnLst>
                              <p:par>
                                <p:cTn id="50" presetID="9" presetClass="exit" presetSubtype="0" fill="hold" grpId="1" nodeType="afterEffect">
                                  <p:stCondLst>
                                    <p:cond delay="0"/>
                                  </p:stCondLst>
                                  <p:childTnLst>
                                    <p:animEffect transition="out" filter="dissolve">
                                      <p:cBhvr>
                                        <p:cTn id="51" dur="3000"/>
                                        <p:tgtEl>
                                          <p:spTgt spid="23563"/>
                                        </p:tgtEl>
                                      </p:cBhvr>
                                    </p:animEffect>
                                    <p:set>
                                      <p:cBhvr>
                                        <p:cTn id="52" dur="1" fill="hold">
                                          <p:stCondLst>
                                            <p:cond delay="2999"/>
                                          </p:stCondLst>
                                        </p:cTn>
                                        <p:tgtEl>
                                          <p:spTgt spid="2356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p:bldP spid="23557" grpId="1"/>
      <p:bldP spid="23558" grpId="0"/>
      <p:bldP spid="23558" grpId="1"/>
      <p:bldP spid="23559" grpId="0"/>
      <p:bldP spid="23559" grpId="1"/>
      <p:bldP spid="23560" grpId="0"/>
      <p:bldP spid="23560" grpId="1"/>
      <p:bldP spid="23561" grpId="0"/>
      <p:bldP spid="23561" grpId="1"/>
      <p:bldP spid="23562" grpId="0"/>
      <p:bldP spid="23562" grpId="1"/>
      <p:bldP spid="23563" grpId="0"/>
      <p:bldP spid="23563"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0" y="0"/>
            <a:ext cx="9144000" cy="3657600"/>
          </a:xfrm>
        </p:spPr>
        <p:txBody>
          <a:bodyPr/>
          <a:lstStyle/>
          <a:p>
            <a:pPr algn="ctr">
              <a:buFontTx/>
              <a:buNone/>
            </a:pPr>
            <a:r>
              <a:rPr lang="en-US" sz="4400"/>
              <a:t>Let’s put our knowledge of the Scientific Method to a realistic example that includes some of the terms you’ll be needing to use and understand.</a:t>
            </a:r>
          </a:p>
          <a:p>
            <a:pPr algn="ctr">
              <a:buFontTx/>
              <a:buNone/>
            </a:pPr>
            <a:endParaRPr lang="en-US" sz="4400"/>
          </a:p>
        </p:txBody>
      </p:sp>
      <p:pic>
        <p:nvPicPr>
          <p:cNvPr id="22531" name="Picture 3" descr="j0303428"/>
          <p:cNvPicPr>
            <a:picLocks noChangeAspect="1" noChangeArrowheads="1" noCrop="1"/>
          </p:cNvPicPr>
          <p:nvPr/>
        </p:nvPicPr>
        <p:blipFill>
          <a:blip r:embed="rId2" cstate="print"/>
          <a:srcRect/>
          <a:stretch>
            <a:fillRect/>
          </a:stretch>
        </p:blipFill>
        <p:spPr bwMode="auto">
          <a:xfrm>
            <a:off x="3124200" y="3613150"/>
            <a:ext cx="3505200" cy="32448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randombar(horizontal)">
                                      <p:cBhvr>
                                        <p:cTn id="7" dur="500"/>
                                        <p:tgtEl>
                                          <p:spTgt spid="225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8991600" cy="1219200"/>
          </a:xfrm>
        </p:spPr>
        <p:txBody>
          <a:bodyPr/>
          <a:lstStyle/>
          <a:p>
            <a:r>
              <a:rPr lang="en-US" sz="5400">
                <a:solidFill>
                  <a:srgbClr val="AD1505"/>
                </a:solidFill>
              </a:rPr>
              <a:t>Problem/Question</a:t>
            </a:r>
          </a:p>
        </p:txBody>
      </p:sp>
      <p:sp>
        <p:nvSpPr>
          <p:cNvPr id="24579" name="Rectangle 3"/>
          <p:cNvSpPr>
            <a:spLocks noGrp="1" noChangeArrowheads="1"/>
          </p:cNvSpPr>
          <p:nvPr>
            <p:ph type="body" sz="half" idx="1"/>
          </p:nvPr>
        </p:nvSpPr>
        <p:spPr>
          <a:xfrm>
            <a:off x="0" y="1600200"/>
            <a:ext cx="5638800" cy="5257800"/>
          </a:xfrm>
        </p:spPr>
        <p:txBody>
          <a:bodyPr/>
          <a:lstStyle/>
          <a:p>
            <a:pPr algn="ctr">
              <a:buFontTx/>
              <a:buNone/>
            </a:pPr>
            <a:r>
              <a:rPr lang="en-US" sz="4000"/>
              <a:t>John watches his grandmother bake bread. He ask his grandmother what makes the bread rise.</a:t>
            </a:r>
          </a:p>
          <a:p>
            <a:pPr algn="ctr">
              <a:buFontTx/>
              <a:buNone/>
            </a:pPr>
            <a:r>
              <a:rPr lang="en-US" sz="4000"/>
              <a:t>She explains that yeast releases a gas as it feeds on sugar.</a:t>
            </a:r>
          </a:p>
        </p:txBody>
      </p:sp>
      <p:pic>
        <p:nvPicPr>
          <p:cNvPr id="24580" name="Picture 4" descr="MMj02839440000[1]"/>
          <p:cNvPicPr>
            <a:picLocks noGrp="1" noChangeAspect="1" noChangeArrowheads="1" noCrop="1"/>
          </p:cNvPicPr>
          <p:nvPr>
            <p:ph sz="half" idx="2"/>
          </p:nvPr>
        </p:nvPicPr>
        <p:blipFill>
          <a:blip r:embed="rId2" cstate="print"/>
          <a:srcRect/>
          <a:stretch>
            <a:fillRect/>
          </a:stretch>
        </p:blipFill>
        <p:spPr>
          <a:xfrm>
            <a:off x="5715000" y="2514600"/>
            <a:ext cx="3429000" cy="30829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randombar(horizontal)">
                                      <p:cBhvr>
                                        <p:cTn id="7" dur="500"/>
                                        <p:tgtEl>
                                          <p:spTgt spid="24579">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animEffect transition="in" filter="randombar(horizontal)">
                                      <p:cBhvr>
                                        <p:cTn id="11" dur="5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8991600" cy="1219200"/>
          </a:xfrm>
        </p:spPr>
        <p:txBody>
          <a:bodyPr/>
          <a:lstStyle/>
          <a:p>
            <a:r>
              <a:rPr lang="en-US" sz="5400">
                <a:solidFill>
                  <a:srgbClr val="AD1505"/>
                </a:solidFill>
              </a:rPr>
              <a:t>Problem/Question</a:t>
            </a:r>
          </a:p>
        </p:txBody>
      </p:sp>
      <p:sp>
        <p:nvSpPr>
          <p:cNvPr id="25603" name="Rectangle 3"/>
          <p:cNvSpPr>
            <a:spLocks noGrp="1" noChangeArrowheads="1"/>
          </p:cNvSpPr>
          <p:nvPr>
            <p:ph type="body" sz="half" idx="1"/>
          </p:nvPr>
        </p:nvSpPr>
        <p:spPr>
          <a:xfrm>
            <a:off x="0" y="1600200"/>
            <a:ext cx="5638800" cy="5257800"/>
          </a:xfrm>
        </p:spPr>
        <p:txBody>
          <a:bodyPr/>
          <a:lstStyle/>
          <a:p>
            <a:pPr algn="ctr">
              <a:buFontTx/>
              <a:buNone/>
            </a:pPr>
            <a:endParaRPr lang="en-US" sz="4000"/>
          </a:p>
          <a:p>
            <a:pPr algn="ctr">
              <a:buFontTx/>
              <a:buNone/>
            </a:pPr>
            <a:r>
              <a:rPr lang="en-US" sz="4000"/>
              <a:t>John wonders if the amount of sugar used in the recipe will affect the size of the bread loaf?</a:t>
            </a:r>
          </a:p>
        </p:txBody>
      </p:sp>
      <p:pic>
        <p:nvPicPr>
          <p:cNvPr id="25604" name="Picture 4" descr="MMj02839440000[1]"/>
          <p:cNvPicPr>
            <a:picLocks noGrp="1" noChangeAspect="1" noChangeArrowheads="1" noCrop="1"/>
          </p:cNvPicPr>
          <p:nvPr>
            <p:ph sz="half" idx="2"/>
          </p:nvPr>
        </p:nvPicPr>
        <p:blipFill>
          <a:blip r:embed="rId2" cstate="print"/>
          <a:srcRect/>
          <a:stretch>
            <a:fillRect/>
          </a:stretch>
        </p:blipFill>
        <p:spPr>
          <a:xfrm>
            <a:off x="5715000" y="2514600"/>
            <a:ext cx="3429000" cy="30829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Effect transition="in" filter="randombar(horizontal)">
                                      <p:cBhvr>
                                        <p:cTn id="7" dur="5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9144000" cy="1139825"/>
          </a:xfrm>
        </p:spPr>
        <p:txBody>
          <a:bodyPr/>
          <a:lstStyle/>
          <a:p>
            <a:r>
              <a:rPr lang="en-US" sz="6600">
                <a:solidFill>
                  <a:srgbClr val="0033CC"/>
                </a:solidFill>
              </a:rPr>
              <a:t>Caution!</a:t>
            </a:r>
          </a:p>
        </p:txBody>
      </p:sp>
      <p:sp>
        <p:nvSpPr>
          <p:cNvPr id="26627" name="Rectangle 3"/>
          <p:cNvSpPr>
            <a:spLocks noGrp="1" noChangeArrowheads="1"/>
          </p:cNvSpPr>
          <p:nvPr>
            <p:ph type="body" idx="1"/>
          </p:nvPr>
        </p:nvSpPr>
        <p:spPr>
          <a:xfrm>
            <a:off x="152400" y="1600200"/>
            <a:ext cx="8991600" cy="5257800"/>
          </a:xfrm>
        </p:spPr>
        <p:txBody>
          <a:bodyPr/>
          <a:lstStyle/>
          <a:p>
            <a:pPr algn="ctr">
              <a:lnSpc>
                <a:spcPct val="90000"/>
              </a:lnSpc>
              <a:buFontTx/>
              <a:buNone/>
            </a:pPr>
            <a:r>
              <a:rPr lang="en-US" sz="4000">
                <a:solidFill>
                  <a:srgbClr val="0033CC"/>
                </a:solidFill>
              </a:rPr>
              <a:t>Be careful how you use </a:t>
            </a:r>
            <a:r>
              <a:rPr lang="en-US" sz="4000">
                <a:solidFill>
                  <a:schemeClr val="hlink"/>
                </a:solidFill>
              </a:rPr>
              <a:t>effect</a:t>
            </a:r>
            <a:r>
              <a:rPr lang="en-US" sz="4000">
                <a:solidFill>
                  <a:srgbClr val="0033CC"/>
                </a:solidFill>
              </a:rPr>
              <a:t> and </a:t>
            </a:r>
            <a:r>
              <a:rPr lang="en-US" sz="4000">
                <a:solidFill>
                  <a:schemeClr val="hlink"/>
                </a:solidFill>
              </a:rPr>
              <a:t>affect</a:t>
            </a:r>
            <a:r>
              <a:rPr lang="en-US" sz="4000">
                <a:solidFill>
                  <a:srgbClr val="0033CC"/>
                </a:solidFill>
              </a:rPr>
              <a:t>.</a:t>
            </a:r>
          </a:p>
          <a:p>
            <a:pPr algn="ctr">
              <a:lnSpc>
                <a:spcPct val="90000"/>
              </a:lnSpc>
              <a:buFontTx/>
              <a:buNone/>
            </a:pPr>
            <a:r>
              <a:rPr lang="en-US" sz="4000">
                <a:solidFill>
                  <a:schemeClr val="hlink"/>
                </a:solidFill>
              </a:rPr>
              <a:t>Effect</a:t>
            </a:r>
            <a:r>
              <a:rPr lang="en-US" sz="4000">
                <a:solidFill>
                  <a:srgbClr val="0033CC"/>
                </a:solidFill>
              </a:rPr>
              <a:t> is usually a noun and </a:t>
            </a:r>
            <a:r>
              <a:rPr lang="en-US" sz="4000">
                <a:solidFill>
                  <a:schemeClr val="hlink"/>
                </a:solidFill>
              </a:rPr>
              <a:t>affect</a:t>
            </a:r>
            <a:r>
              <a:rPr lang="en-US" sz="4000">
                <a:solidFill>
                  <a:srgbClr val="0033CC"/>
                </a:solidFill>
              </a:rPr>
              <a:t>, a verb.</a:t>
            </a:r>
          </a:p>
          <a:p>
            <a:pPr algn="ctr">
              <a:lnSpc>
                <a:spcPct val="90000"/>
              </a:lnSpc>
              <a:buFontTx/>
              <a:buNone/>
            </a:pPr>
            <a:r>
              <a:rPr lang="en-US" sz="4000">
                <a:solidFill>
                  <a:srgbClr val="0033CC"/>
                </a:solidFill>
              </a:rPr>
              <a:t>“ The </a:t>
            </a:r>
            <a:r>
              <a:rPr lang="en-US" sz="4000">
                <a:solidFill>
                  <a:schemeClr val="hlink"/>
                </a:solidFill>
              </a:rPr>
              <a:t>effect</a:t>
            </a:r>
            <a:r>
              <a:rPr lang="en-US" sz="4000">
                <a:solidFill>
                  <a:srgbClr val="0033CC"/>
                </a:solidFill>
              </a:rPr>
              <a:t> of sugar amounts on the rising of bread.”</a:t>
            </a:r>
          </a:p>
          <a:p>
            <a:pPr algn="ctr">
              <a:lnSpc>
                <a:spcPct val="90000"/>
              </a:lnSpc>
              <a:buFontTx/>
              <a:buNone/>
            </a:pPr>
            <a:r>
              <a:rPr lang="en-US" sz="4000">
                <a:solidFill>
                  <a:srgbClr val="0033CC"/>
                </a:solidFill>
              </a:rPr>
              <a:t>“How does sugar </a:t>
            </a:r>
            <a:r>
              <a:rPr lang="en-US" sz="4000">
                <a:solidFill>
                  <a:schemeClr val="hlink"/>
                </a:solidFill>
              </a:rPr>
              <a:t>affect</a:t>
            </a:r>
            <a:r>
              <a:rPr lang="en-US" sz="4000">
                <a:solidFill>
                  <a:srgbClr val="0033CC"/>
                </a:solidFill>
              </a:rPr>
              <a:t> the rising of bread?”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2000"/>
                                        <p:tgtEl>
                                          <p:spTgt spid="26626"/>
                                        </p:tgtEl>
                                      </p:cBhvr>
                                    </p:animEffect>
                                  </p:childTnLst>
                                </p:cTn>
                              </p:par>
                            </p:childTnLst>
                          </p:cTn>
                        </p:par>
                        <p:par>
                          <p:cTn id="8" fill="hold">
                            <p:stCondLst>
                              <p:cond delay="2000"/>
                            </p:stCondLst>
                            <p:childTnLst>
                              <p:par>
                                <p:cTn id="9" presetID="12" presetClass="entr" presetSubtype="4" fill="hold" grpId="0" nodeType="afterEffect">
                                  <p:stCondLst>
                                    <p:cond delay="0"/>
                                  </p:stCondLst>
                                  <p:childTnLst>
                                    <p:set>
                                      <p:cBhvr>
                                        <p:cTn id="10" dur="1" fill="hold">
                                          <p:stCondLst>
                                            <p:cond delay="0"/>
                                          </p:stCondLst>
                                        </p:cTn>
                                        <p:tgtEl>
                                          <p:spTgt spid="26627">
                                            <p:txEl>
                                              <p:pRg st="0" end="0"/>
                                            </p:txEl>
                                          </p:spTgt>
                                        </p:tgtEl>
                                        <p:attrNameLst>
                                          <p:attrName>style.visibility</p:attrName>
                                        </p:attrNameLst>
                                      </p:cBhvr>
                                      <p:to>
                                        <p:strVal val="visible"/>
                                      </p:to>
                                    </p:set>
                                    <p:animEffect transition="in" filter="slide(fromBottom)">
                                      <p:cBhvr>
                                        <p:cTn id="11" dur="500"/>
                                        <p:tgtEl>
                                          <p:spTgt spid="26627">
                                            <p:txEl>
                                              <p:pRg st="0" end="0"/>
                                            </p:txEl>
                                          </p:spTgt>
                                        </p:tgtEl>
                                      </p:cBhvr>
                                    </p:animEffect>
                                  </p:childTnLst>
                                </p:cTn>
                              </p:par>
                            </p:childTnLst>
                          </p:cTn>
                        </p:par>
                        <p:par>
                          <p:cTn id="12" fill="hold">
                            <p:stCondLst>
                              <p:cond delay="2500"/>
                            </p:stCondLst>
                            <p:childTnLst>
                              <p:par>
                                <p:cTn id="13" presetID="12" presetClass="entr" presetSubtype="4" fill="hold" grpId="0" nodeType="afterEffect">
                                  <p:stCondLst>
                                    <p:cond delay="0"/>
                                  </p:stCondLst>
                                  <p:childTnLst>
                                    <p:set>
                                      <p:cBhvr>
                                        <p:cTn id="14" dur="1" fill="hold">
                                          <p:stCondLst>
                                            <p:cond delay="0"/>
                                          </p:stCondLst>
                                        </p:cTn>
                                        <p:tgtEl>
                                          <p:spTgt spid="26627">
                                            <p:txEl>
                                              <p:pRg st="1" end="1"/>
                                            </p:txEl>
                                          </p:spTgt>
                                        </p:tgtEl>
                                        <p:attrNameLst>
                                          <p:attrName>style.visibility</p:attrName>
                                        </p:attrNameLst>
                                      </p:cBhvr>
                                      <p:to>
                                        <p:strVal val="visible"/>
                                      </p:to>
                                    </p:set>
                                    <p:animEffect transition="in" filter="slide(fromBottom)">
                                      <p:cBhvr>
                                        <p:cTn id="15" dur="500"/>
                                        <p:tgtEl>
                                          <p:spTgt spid="26627">
                                            <p:txEl>
                                              <p:pRg st="1" end="1"/>
                                            </p:txEl>
                                          </p:spTgt>
                                        </p:tgtEl>
                                      </p:cBhvr>
                                    </p:animEffect>
                                  </p:childTnLst>
                                </p:cTn>
                              </p:par>
                            </p:childTnLst>
                          </p:cTn>
                        </p:par>
                        <p:par>
                          <p:cTn id="16" fill="hold">
                            <p:stCondLst>
                              <p:cond delay="3000"/>
                            </p:stCondLst>
                            <p:childTnLst>
                              <p:par>
                                <p:cTn id="17" presetID="12" presetClass="entr" presetSubtype="4" fill="hold" grpId="0" nodeType="after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Effect transition="in" filter="slide(fromBottom)">
                                      <p:cBhvr>
                                        <p:cTn id="19" dur="500"/>
                                        <p:tgtEl>
                                          <p:spTgt spid="26627">
                                            <p:txEl>
                                              <p:pRg st="2" end="2"/>
                                            </p:txEl>
                                          </p:spTgt>
                                        </p:tgtEl>
                                      </p:cBhvr>
                                    </p:animEffect>
                                  </p:childTnLst>
                                </p:cTn>
                              </p:par>
                            </p:childTnLst>
                          </p:cTn>
                        </p:par>
                        <p:par>
                          <p:cTn id="20" fill="hold">
                            <p:stCondLst>
                              <p:cond delay="3500"/>
                            </p:stCondLst>
                            <p:childTnLst>
                              <p:par>
                                <p:cTn id="21" presetID="12" presetClass="entr" presetSubtype="4" fill="hold" grpId="0" nodeType="afterEffect">
                                  <p:stCondLst>
                                    <p:cond delay="0"/>
                                  </p:stCondLst>
                                  <p:childTnLst>
                                    <p:set>
                                      <p:cBhvr>
                                        <p:cTn id="22" dur="1" fill="hold">
                                          <p:stCondLst>
                                            <p:cond delay="0"/>
                                          </p:stCondLst>
                                        </p:cTn>
                                        <p:tgtEl>
                                          <p:spTgt spid="26627">
                                            <p:txEl>
                                              <p:pRg st="3" end="3"/>
                                            </p:txEl>
                                          </p:spTgt>
                                        </p:tgtEl>
                                        <p:attrNameLst>
                                          <p:attrName>style.visibility</p:attrName>
                                        </p:attrNameLst>
                                      </p:cBhvr>
                                      <p:to>
                                        <p:strVal val="visible"/>
                                      </p:to>
                                    </p:set>
                                    <p:animEffect transition="in" filter="slide(fromBottom)">
                                      <p:cBhvr>
                                        <p:cTn id="23"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8991600" cy="1219200"/>
          </a:xfrm>
        </p:spPr>
        <p:txBody>
          <a:bodyPr/>
          <a:lstStyle/>
          <a:p>
            <a:r>
              <a:rPr lang="en-US" sz="5400">
                <a:solidFill>
                  <a:srgbClr val="AD1505"/>
                </a:solidFill>
              </a:rPr>
              <a:t>Observation/Research</a:t>
            </a:r>
          </a:p>
        </p:txBody>
      </p:sp>
      <p:sp>
        <p:nvSpPr>
          <p:cNvPr id="27651" name="Rectangle 3"/>
          <p:cNvSpPr>
            <a:spLocks noGrp="1" noChangeArrowheads="1"/>
          </p:cNvSpPr>
          <p:nvPr>
            <p:ph type="body" sz="half" idx="1"/>
          </p:nvPr>
        </p:nvSpPr>
        <p:spPr>
          <a:xfrm>
            <a:off x="228600" y="1295400"/>
            <a:ext cx="5638800" cy="5257800"/>
          </a:xfrm>
        </p:spPr>
        <p:txBody>
          <a:bodyPr/>
          <a:lstStyle/>
          <a:p>
            <a:pPr algn="ctr">
              <a:buFontTx/>
              <a:buNone/>
            </a:pPr>
            <a:r>
              <a:rPr lang="en-US" sz="4000"/>
              <a:t>John researches the areas of baking and fermentation and tries to come up with a way to test his question.</a:t>
            </a:r>
          </a:p>
          <a:p>
            <a:pPr algn="ctr">
              <a:buFontTx/>
              <a:buNone/>
            </a:pPr>
            <a:r>
              <a:rPr lang="en-US" sz="4000"/>
              <a:t>He keeps all of his information on this topic in a journal.</a:t>
            </a:r>
          </a:p>
        </p:txBody>
      </p:sp>
      <p:pic>
        <p:nvPicPr>
          <p:cNvPr id="27652" name="Picture 4" descr="MMAG00298_0000[1]"/>
          <p:cNvPicPr>
            <a:picLocks noGrp="1" noChangeAspect="1" noChangeArrowheads="1" noCrop="1"/>
          </p:cNvPicPr>
          <p:nvPr>
            <p:ph sz="half" idx="2"/>
          </p:nvPr>
        </p:nvPicPr>
        <p:blipFill>
          <a:blip r:embed="rId2" cstate="print"/>
          <a:srcRect/>
          <a:stretch>
            <a:fillRect/>
          </a:stretch>
        </p:blipFill>
        <p:spPr>
          <a:xfrm>
            <a:off x="6477000" y="1905000"/>
            <a:ext cx="2217738" cy="371951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randombar(horizontal)">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randombar(horizontal)">
                                      <p:cBhvr>
                                        <p:cTn id="12" dur="500"/>
                                        <p:tgtEl>
                                          <p:spTgt spid="27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sz="half" idx="1"/>
          </p:nvPr>
        </p:nvSpPr>
        <p:spPr>
          <a:xfrm>
            <a:off x="0" y="1600200"/>
            <a:ext cx="5638800" cy="5257800"/>
          </a:xfrm>
        </p:spPr>
        <p:txBody>
          <a:bodyPr/>
          <a:lstStyle/>
          <a:p>
            <a:pPr algn="ctr">
              <a:buFontTx/>
              <a:buNone/>
            </a:pPr>
            <a:r>
              <a:rPr lang="en-US" sz="4000"/>
              <a:t>John talks with his teacher and she gives him a </a:t>
            </a:r>
            <a:r>
              <a:rPr lang="en-US" sz="4000">
                <a:solidFill>
                  <a:schemeClr val="hlink"/>
                </a:solidFill>
              </a:rPr>
              <a:t> Experimental Design Diagram</a:t>
            </a:r>
            <a:r>
              <a:rPr lang="en-US" sz="4000"/>
              <a:t> to help him set up his investigation.</a:t>
            </a:r>
          </a:p>
        </p:txBody>
      </p:sp>
      <p:pic>
        <p:nvPicPr>
          <p:cNvPr id="28676" name="Picture 4" descr="MMj03181130000[1]"/>
          <p:cNvPicPr>
            <a:picLocks noGrp="1" noChangeAspect="1" noChangeArrowheads="1" noCrop="1"/>
          </p:cNvPicPr>
          <p:nvPr>
            <p:ph sz="half" idx="2"/>
          </p:nvPr>
        </p:nvPicPr>
        <p:blipFill>
          <a:blip r:embed="rId2" cstate="print"/>
          <a:srcRect/>
          <a:stretch>
            <a:fillRect/>
          </a:stretch>
        </p:blipFill>
        <p:spPr>
          <a:xfrm>
            <a:off x="5562600" y="2286000"/>
            <a:ext cx="3429000" cy="28289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randombar(horizontal)">
                                      <p:cBhvr>
                                        <p:cTn id="7" dur="500"/>
                                        <p:tgtEl>
                                          <p:spTgt spid="286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ChangeArrowheads="1"/>
          </p:cNvSpPr>
          <p:nvPr>
            <p:ph type="body" sz="half" idx="1"/>
          </p:nvPr>
        </p:nvSpPr>
        <p:spPr>
          <a:xfrm>
            <a:off x="0" y="152400"/>
            <a:ext cx="5257800" cy="6705600"/>
          </a:xfrm>
        </p:spPr>
        <p:txBody>
          <a:bodyPr/>
          <a:lstStyle/>
          <a:p>
            <a:pPr algn="ctr">
              <a:buFontTx/>
              <a:buNone/>
            </a:pPr>
            <a:endParaRPr lang="en-US" sz="4400"/>
          </a:p>
          <a:p>
            <a:pPr algn="ctr">
              <a:buFontTx/>
              <a:buNone/>
            </a:pPr>
            <a:r>
              <a:rPr lang="en-US" sz="4400"/>
              <a:t>The </a:t>
            </a:r>
            <a:r>
              <a:rPr lang="en-US" sz="4400">
                <a:solidFill>
                  <a:schemeClr val="hlink"/>
                </a:solidFill>
              </a:rPr>
              <a:t>Scientific Method</a:t>
            </a:r>
            <a:r>
              <a:rPr lang="en-US" sz="4400"/>
              <a:t> involves a series of steps that are used to investigate a natural occurrence. </a:t>
            </a:r>
          </a:p>
        </p:txBody>
      </p:sp>
      <p:pic>
        <p:nvPicPr>
          <p:cNvPr id="6151" name="Picture 7" descr="Mad_scientist"/>
          <p:cNvPicPr>
            <a:picLocks noChangeAspect="1" noChangeArrowheads="1" noCrop="1"/>
          </p:cNvPicPr>
          <p:nvPr>
            <p:ph sz="half" idx="2"/>
          </p:nvPr>
        </p:nvPicPr>
        <p:blipFill>
          <a:blip r:embed="rId2" cstate="print"/>
          <a:srcRect/>
          <a:stretch>
            <a:fillRect/>
          </a:stretch>
        </p:blipFill>
        <p:spPr>
          <a:xfrm>
            <a:off x="5715000" y="1524000"/>
            <a:ext cx="3144838" cy="3681413"/>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6149">
                                            <p:txEl>
                                              <p:pRg st="1" end="1"/>
                                            </p:txEl>
                                          </p:spTgt>
                                        </p:tgtEl>
                                        <p:attrNameLst>
                                          <p:attrName>style.visibility</p:attrName>
                                        </p:attrNameLst>
                                      </p:cBhvr>
                                      <p:to>
                                        <p:strVal val="visible"/>
                                      </p:to>
                                    </p:set>
                                    <p:animEffect transition="in" filter="slide(fromBottom)">
                                      <p:cBhvr>
                                        <p:cTn id="7" dur="2000"/>
                                        <p:tgtEl>
                                          <p:spTgt spid="61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ph type="body" idx="4294967295"/>
          </p:nvPr>
        </p:nvPicPr>
        <p:blipFill>
          <a:blip r:embed="rId2" cstate="print"/>
          <a:srcRec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8991600" cy="1219200"/>
          </a:xfrm>
        </p:spPr>
        <p:txBody>
          <a:bodyPr/>
          <a:lstStyle/>
          <a:p>
            <a:r>
              <a:rPr lang="en-US" sz="5400">
                <a:solidFill>
                  <a:srgbClr val="AD1505"/>
                </a:solidFill>
              </a:rPr>
              <a:t>Formulate a Hypothesis</a:t>
            </a:r>
          </a:p>
        </p:txBody>
      </p:sp>
      <p:sp>
        <p:nvSpPr>
          <p:cNvPr id="29699" name="Rectangle 3"/>
          <p:cNvSpPr>
            <a:spLocks noGrp="1" noChangeArrowheads="1"/>
          </p:cNvSpPr>
          <p:nvPr>
            <p:ph type="body" sz="half" idx="1"/>
          </p:nvPr>
        </p:nvSpPr>
        <p:spPr>
          <a:xfrm>
            <a:off x="0" y="1600200"/>
            <a:ext cx="5638800" cy="5257800"/>
          </a:xfrm>
        </p:spPr>
        <p:txBody>
          <a:bodyPr/>
          <a:lstStyle/>
          <a:p>
            <a:pPr algn="ctr">
              <a:buFontTx/>
              <a:buNone/>
            </a:pPr>
            <a:r>
              <a:rPr lang="en-US" sz="4000"/>
              <a:t>After talking with his teacher and conducting further research, he comes up with a hypothesis.</a:t>
            </a:r>
          </a:p>
          <a:p>
            <a:pPr algn="ctr">
              <a:buFontTx/>
              <a:buNone/>
            </a:pPr>
            <a:r>
              <a:rPr lang="en-US" sz="4000"/>
              <a:t>“If more sugar is added, then the bread will rise higher.”</a:t>
            </a:r>
          </a:p>
        </p:txBody>
      </p:sp>
      <p:pic>
        <p:nvPicPr>
          <p:cNvPr id="29700"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randombar(horizontal)">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randombar(horizontal)">
                                      <p:cBhvr>
                                        <p:cTn id="12" dur="5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6000">
                <a:solidFill>
                  <a:srgbClr val="0033CC"/>
                </a:solidFill>
              </a:rPr>
              <a:t>Hypothesis</a:t>
            </a:r>
          </a:p>
        </p:txBody>
      </p:sp>
      <p:sp>
        <p:nvSpPr>
          <p:cNvPr id="30723" name="Rectangle 3"/>
          <p:cNvSpPr>
            <a:spLocks noGrp="1" noChangeArrowheads="1"/>
          </p:cNvSpPr>
          <p:nvPr>
            <p:ph type="body" idx="1"/>
          </p:nvPr>
        </p:nvSpPr>
        <p:spPr>
          <a:xfrm>
            <a:off x="0" y="1600200"/>
            <a:ext cx="9144000" cy="5257800"/>
          </a:xfrm>
        </p:spPr>
        <p:txBody>
          <a:bodyPr/>
          <a:lstStyle/>
          <a:p>
            <a:pPr algn="ctr">
              <a:buFontTx/>
              <a:buNone/>
            </a:pPr>
            <a:r>
              <a:rPr lang="en-US" sz="4000"/>
              <a:t> </a:t>
            </a:r>
            <a:r>
              <a:rPr lang="en-US" sz="4800"/>
              <a:t>The hypothesis is an educated guess about the relationship between the independent and dependent variables.</a:t>
            </a:r>
            <a:endParaRPr lang="en-US" sz="4800">
              <a:solidFill>
                <a:srgbClr val="AD1505"/>
              </a:solidFill>
            </a:endParaRPr>
          </a:p>
          <a:p>
            <a:pPr algn="ctr">
              <a:buFontTx/>
              <a:buNone/>
            </a:pPr>
            <a:r>
              <a:rPr lang="en-US" sz="4800">
                <a:solidFill>
                  <a:srgbClr val="AD1505"/>
                </a:solidFill>
              </a:rPr>
              <a:t>Note: These variables will be defined in the next few slides.</a:t>
            </a:r>
            <a:endParaRPr lang="en-US" sz="4800"/>
          </a:p>
          <a:p>
            <a:pPr algn="ctr">
              <a:buFontTx/>
              <a:buNone/>
            </a:pPr>
            <a:endParaRPr lang="en-US" sz="4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slide(fromBottom)">
                                      <p:cBhvr>
                                        <p:cTn id="7" dur="500"/>
                                        <p:tgtEl>
                                          <p:spTgt spid="3072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0723">
                                            <p:txEl>
                                              <p:pRg st="0" end="0"/>
                                            </p:txEl>
                                          </p:spTgt>
                                        </p:tgtEl>
                                        <p:attrNameLst>
                                          <p:attrName>style.visibility</p:attrName>
                                        </p:attrNameLst>
                                      </p:cBhvr>
                                      <p:to>
                                        <p:strVal val="visible"/>
                                      </p:to>
                                    </p:set>
                                    <p:animEffect transition="in" filter="randombar(horizontal)">
                                      <p:cBhvr>
                                        <p:cTn id="11" dur="500"/>
                                        <p:tgtEl>
                                          <p:spTgt spid="3072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0723">
                                            <p:txEl>
                                              <p:pRg st="1" end="1"/>
                                            </p:txEl>
                                          </p:spTgt>
                                        </p:tgtEl>
                                        <p:attrNameLst>
                                          <p:attrName>style.visibility</p:attrName>
                                        </p:attrNameLst>
                                      </p:cBhvr>
                                      <p:to>
                                        <p:strVal val="visible"/>
                                      </p:to>
                                    </p:set>
                                    <p:animEffect transition="in" filter="randombar(horizontal)">
                                      <p:cBhvr>
                                        <p:cTn id="16" dur="500"/>
                                        <p:tgtEl>
                                          <p:spTgt spid="307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52400" y="0"/>
            <a:ext cx="8991600" cy="2514600"/>
          </a:xfrm>
        </p:spPr>
        <p:txBody>
          <a:bodyPr/>
          <a:lstStyle/>
          <a:p>
            <a:r>
              <a:rPr lang="en-US" sz="5400">
                <a:solidFill>
                  <a:schemeClr val="hlink"/>
                </a:solidFill>
                <a:effectLst>
                  <a:outerShdw blurRad="38100" dist="38100" dir="2700000" algn="tl">
                    <a:srgbClr val="000000"/>
                  </a:outerShdw>
                </a:effectLst>
              </a:rPr>
              <a:t>Do you know the difference between the independent and dependent variables?</a:t>
            </a:r>
          </a:p>
        </p:txBody>
      </p:sp>
      <p:pic>
        <p:nvPicPr>
          <p:cNvPr id="33795" name="Picture 3" descr="einstein"/>
          <p:cNvPicPr>
            <a:picLocks noChangeAspect="1" noChangeArrowheads="1"/>
          </p:cNvPicPr>
          <p:nvPr>
            <p:ph idx="1"/>
          </p:nvPr>
        </p:nvPicPr>
        <p:blipFill>
          <a:blip r:embed="rId2" cstate="print"/>
          <a:srcRect/>
          <a:stretch>
            <a:fillRect/>
          </a:stretch>
        </p:blipFill>
        <p:spPr>
          <a:xfrm>
            <a:off x="3200400" y="2667000"/>
            <a:ext cx="3138488" cy="4191000"/>
          </a:xfrm>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6000">
                <a:solidFill>
                  <a:schemeClr val="hlink"/>
                </a:solidFill>
              </a:rPr>
              <a:t>Independent Variable</a:t>
            </a:r>
          </a:p>
        </p:txBody>
      </p:sp>
      <p:sp>
        <p:nvSpPr>
          <p:cNvPr id="34819" name="Rectangle 3"/>
          <p:cNvSpPr>
            <a:spLocks noGrp="1" noChangeArrowheads="1"/>
          </p:cNvSpPr>
          <p:nvPr>
            <p:ph type="body" idx="1"/>
          </p:nvPr>
        </p:nvSpPr>
        <p:spPr>
          <a:xfrm>
            <a:off x="0" y="1600200"/>
            <a:ext cx="9144000" cy="5257800"/>
          </a:xfrm>
        </p:spPr>
        <p:txBody>
          <a:bodyPr/>
          <a:lstStyle/>
          <a:p>
            <a:pPr algn="ctr">
              <a:lnSpc>
                <a:spcPct val="90000"/>
              </a:lnSpc>
              <a:buFontTx/>
              <a:buNone/>
            </a:pPr>
            <a:r>
              <a:rPr lang="en-US" sz="4000"/>
              <a:t> </a:t>
            </a:r>
            <a:r>
              <a:rPr lang="en-US" sz="4800"/>
              <a:t>The independent, or manipulated variable, is a factor that’s intentionally varied by the experimenter.</a:t>
            </a:r>
          </a:p>
          <a:p>
            <a:pPr algn="ctr">
              <a:lnSpc>
                <a:spcPct val="90000"/>
              </a:lnSpc>
              <a:buFontTx/>
              <a:buNone/>
            </a:pPr>
            <a:r>
              <a:rPr lang="en-US" sz="4800"/>
              <a:t>John is going to use  25g., 50g., 100g., 250g., 500g. of sugar in his experiment.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slide(fromBottom)">
                                      <p:cBhvr>
                                        <p:cTn id="7" dur="500"/>
                                        <p:tgtEl>
                                          <p:spTgt spid="3481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4819">
                                            <p:txEl>
                                              <p:pRg st="0" end="0"/>
                                            </p:txEl>
                                          </p:spTgt>
                                        </p:tgtEl>
                                        <p:attrNameLst>
                                          <p:attrName>style.visibility</p:attrName>
                                        </p:attrNameLst>
                                      </p:cBhvr>
                                      <p:to>
                                        <p:strVal val="visible"/>
                                      </p:to>
                                    </p:set>
                                    <p:animEffect transition="in" filter="randombar(horizontal)">
                                      <p:cBhvr>
                                        <p:cTn id="11" dur="500"/>
                                        <p:tgtEl>
                                          <p:spTgt spid="3481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4819">
                                            <p:txEl>
                                              <p:pRg st="1" end="1"/>
                                            </p:txEl>
                                          </p:spTgt>
                                        </p:tgtEl>
                                        <p:attrNameLst>
                                          <p:attrName>style.visibility</p:attrName>
                                        </p:attrNameLst>
                                      </p:cBhvr>
                                      <p:to>
                                        <p:strVal val="visible"/>
                                      </p:to>
                                    </p:set>
                                    <p:animEffect transition="in" filter="randombar(horizontal)">
                                      <p:cBhvr>
                                        <p:cTn id="16" dur="500"/>
                                        <p:tgtEl>
                                          <p:spTgt spid="348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6000">
                <a:solidFill>
                  <a:schemeClr val="hlink"/>
                </a:solidFill>
              </a:rPr>
              <a:t>Dependent Variable</a:t>
            </a:r>
          </a:p>
        </p:txBody>
      </p:sp>
      <p:sp>
        <p:nvSpPr>
          <p:cNvPr id="35843" name="Rectangle 3"/>
          <p:cNvSpPr>
            <a:spLocks noGrp="1" noChangeArrowheads="1"/>
          </p:cNvSpPr>
          <p:nvPr>
            <p:ph type="body" idx="1"/>
          </p:nvPr>
        </p:nvSpPr>
        <p:spPr>
          <a:xfrm>
            <a:off x="0" y="1600200"/>
            <a:ext cx="9144000" cy="5257800"/>
          </a:xfrm>
        </p:spPr>
        <p:txBody>
          <a:bodyPr/>
          <a:lstStyle/>
          <a:p>
            <a:pPr algn="ctr">
              <a:lnSpc>
                <a:spcPct val="90000"/>
              </a:lnSpc>
              <a:buFontTx/>
              <a:buNone/>
            </a:pPr>
            <a:r>
              <a:rPr lang="en-US" sz="4000"/>
              <a:t> </a:t>
            </a:r>
            <a:r>
              <a:rPr lang="en-US" sz="4800"/>
              <a:t>The dependent, or responding variable, is the factor that may change as a result of changes made in the independent variable.</a:t>
            </a:r>
          </a:p>
          <a:p>
            <a:pPr algn="ctr">
              <a:lnSpc>
                <a:spcPct val="90000"/>
              </a:lnSpc>
              <a:buFontTx/>
              <a:buNone/>
            </a:pPr>
            <a:r>
              <a:rPr lang="en-US" sz="4800"/>
              <a:t>In this case, it would be the size of the loaf of bread.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slide(fromBottom)">
                                      <p:cBhvr>
                                        <p:cTn id="7" dur="500"/>
                                        <p:tgtEl>
                                          <p:spTgt spid="3584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5843">
                                            <p:txEl>
                                              <p:pRg st="0" end="0"/>
                                            </p:txEl>
                                          </p:spTgt>
                                        </p:tgtEl>
                                        <p:attrNameLst>
                                          <p:attrName>style.visibility</p:attrName>
                                        </p:attrNameLst>
                                      </p:cBhvr>
                                      <p:to>
                                        <p:strVal val="visible"/>
                                      </p:to>
                                    </p:set>
                                    <p:animEffect transition="in" filter="randombar(horizontal)">
                                      <p:cBhvr>
                                        <p:cTn id="11" dur="500"/>
                                        <p:tgtEl>
                                          <p:spTgt spid="3584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5843">
                                            <p:txEl>
                                              <p:pRg st="1" end="1"/>
                                            </p:txEl>
                                          </p:spTgt>
                                        </p:tgtEl>
                                        <p:attrNameLst>
                                          <p:attrName>style.visibility</p:attrName>
                                        </p:attrNameLst>
                                      </p:cBhvr>
                                      <p:to>
                                        <p:strVal val="visible"/>
                                      </p:to>
                                    </p:set>
                                    <p:animEffect transition="in" filter="randombar(horizontal)">
                                      <p:cBhvr>
                                        <p:cTn id="16" dur="500"/>
                                        <p:tgtEl>
                                          <p:spTgt spid="35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0"/>
            <a:ext cx="8991600" cy="1219200"/>
          </a:xfrm>
        </p:spPr>
        <p:txBody>
          <a:bodyPr/>
          <a:lstStyle/>
          <a:p>
            <a:r>
              <a:rPr lang="en-US" sz="5400">
                <a:solidFill>
                  <a:srgbClr val="AD1505"/>
                </a:solidFill>
              </a:rPr>
              <a:t>Experiment</a:t>
            </a:r>
          </a:p>
        </p:txBody>
      </p:sp>
      <p:sp>
        <p:nvSpPr>
          <p:cNvPr id="36867" name="Rectangle 3"/>
          <p:cNvSpPr>
            <a:spLocks noGrp="1" noChangeArrowheads="1"/>
          </p:cNvSpPr>
          <p:nvPr>
            <p:ph type="body" sz="half" idx="1"/>
          </p:nvPr>
        </p:nvSpPr>
        <p:spPr>
          <a:xfrm>
            <a:off x="0" y="1600200"/>
            <a:ext cx="5638800" cy="5257800"/>
          </a:xfrm>
        </p:spPr>
        <p:txBody>
          <a:bodyPr/>
          <a:lstStyle/>
          <a:p>
            <a:pPr algn="ctr">
              <a:buFontTx/>
              <a:buNone/>
            </a:pPr>
            <a:r>
              <a:rPr lang="en-US" sz="4000"/>
              <a:t>His teacher helps him come up with a </a:t>
            </a:r>
            <a:r>
              <a:rPr lang="en-US" sz="4000">
                <a:solidFill>
                  <a:schemeClr val="hlink"/>
                </a:solidFill>
              </a:rPr>
              <a:t>procedure</a:t>
            </a:r>
            <a:r>
              <a:rPr lang="en-US" sz="4000">
                <a:solidFill>
                  <a:srgbClr val="E9F31F"/>
                </a:solidFill>
              </a:rPr>
              <a:t> </a:t>
            </a:r>
            <a:r>
              <a:rPr lang="en-US" sz="4000"/>
              <a:t>and list of needed </a:t>
            </a:r>
            <a:r>
              <a:rPr lang="en-US" sz="4000">
                <a:solidFill>
                  <a:schemeClr val="hlink"/>
                </a:solidFill>
              </a:rPr>
              <a:t>materials</a:t>
            </a:r>
            <a:r>
              <a:rPr lang="en-US" sz="4000"/>
              <a:t>.</a:t>
            </a:r>
          </a:p>
          <a:p>
            <a:pPr algn="ctr">
              <a:buFontTx/>
              <a:buNone/>
            </a:pPr>
            <a:r>
              <a:rPr lang="en-US" sz="4000"/>
              <a:t>She discusses with John how to determine the </a:t>
            </a:r>
            <a:r>
              <a:rPr lang="en-US" sz="4000">
                <a:solidFill>
                  <a:schemeClr val="hlink"/>
                </a:solidFill>
              </a:rPr>
              <a:t>control group</a:t>
            </a:r>
            <a:r>
              <a:rPr lang="en-US" sz="4000"/>
              <a:t>.</a:t>
            </a:r>
          </a:p>
        </p:txBody>
      </p:sp>
      <p:pic>
        <p:nvPicPr>
          <p:cNvPr id="36868" name="Picture 4" descr="MMj03181130000[1]"/>
          <p:cNvPicPr>
            <a:picLocks noGrp="1" noChangeAspect="1" noChangeArrowheads="1" noCrop="1"/>
          </p:cNvPicPr>
          <p:nvPr>
            <p:ph sz="half" idx="2"/>
          </p:nvPr>
        </p:nvPicPr>
        <p:blipFill>
          <a:blip r:embed="rId2" cstate="print"/>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randombar(horizontal)">
                                      <p:cBhvr>
                                        <p:cTn id="7" dur="5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randombar(horizontal)">
                                      <p:cBhvr>
                                        <p:cTn id="12" dur="500"/>
                                        <p:tgtEl>
                                          <p:spTgt spid="368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6000">
                <a:solidFill>
                  <a:schemeClr val="hlink"/>
                </a:solidFill>
              </a:rPr>
              <a:t>Control Group</a:t>
            </a:r>
          </a:p>
        </p:txBody>
      </p:sp>
      <p:sp>
        <p:nvSpPr>
          <p:cNvPr id="37891" name="Rectangle 3"/>
          <p:cNvSpPr>
            <a:spLocks noGrp="1" noChangeArrowheads="1"/>
          </p:cNvSpPr>
          <p:nvPr>
            <p:ph type="body" idx="1"/>
          </p:nvPr>
        </p:nvSpPr>
        <p:spPr>
          <a:xfrm>
            <a:off x="0" y="1600200"/>
            <a:ext cx="9144000" cy="5257800"/>
          </a:xfrm>
        </p:spPr>
        <p:txBody>
          <a:bodyPr/>
          <a:lstStyle/>
          <a:p>
            <a:pPr algn="ctr">
              <a:buFontTx/>
              <a:buNone/>
            </a:pPr>
            <a:r>
              <a:rPr lang="en-US" sz="4000"/>
              <a:t> </a:t>
            </a:r>
            <a:r>
              <a:rPr lang="en-US" sz="4800"/>
              <a:t>In a scientific experiment, the control is the group that serves as the standard of comparison.</a:t>
            </a:r>
          </a:p>
          <a:p>
            <a:pPr algn="ctr">
              <a:buFontTx/>
              <a:buNone/>
            </a:pPr>
            <a:r>
              <a:rPr lang="en-US" sz="4800"/>
              <a:t>The control group may be a “no treatment" or an “experimenter selected” group.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slide(fromBottom)">
                                      <p:cBhvr>
                                        <p:cTn id="7" dur="500"/>
                                        <p:tgtEl>
                                          <p:spTgt spid="37890"/>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7891">
                                            <p:txEl>
                                              <p:pRg st="0" end="0"/>
                                            </p:txEl>
                                          </p:spTgt>
                                        </p:tgtEl>
                                        <p:attrNameLst>
                                          <p:attrName>style.visibility</p:attrName>
                                        </p:attrNameLst>
                                      </p:cBhvr>
                                      <p:to>
                                        <p:strVal val="visible"/>
                                      </p:to>
                                    </p:set>
                                    <p:animEffect transition="in" filter="randombar(horizontal)">
                                      <p:cBhvr>
                                        <p:cTn id="11" dur="500"/>
                                        <p:tgtEl>
                                          <p:spTgt spid="3789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7891">
                                            <p:txEl>
                                              <p:pRg st="1" end="1"/>
                                            </p:txEl>
                                          </p:spTgt>
                                        </p:tgtEl>
                                        <p:attrNameLst>
                                          <p:attrName>style.visibility</p:attrName>
                                        </p:attrNameLst>
                                      </p:cBhvr>
                                      <p:to>
                                        <p:strVal val="visible"/>
                                      </p:to>
                                    </p:set>
                                    <p:animEffect transition="in" filter="randombar(horizontal)">
                                      <p:cBhvr>
                                        <p:cTn id="16" dur="500"/>
                                        <p:tgtEl>
                                          <p:spTgt spid="378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z="6000">
                <a:solidFill>
                  <a:schemeClr val="hlink"/>
                </a:solidFill>
              </a:rPr>
              <a:t>Control Group</a:t>
            </a:r>
          </a:p>
        </p:txBody>
      </p:sp>
      <p:sp>
        <p:nvSpPr>
          <p:cNvPr id="38915" name="Rectangle 3"/>
          <p:cNvSpPr>
            <a:spLocks noGrp="1" noChangeArrowheads="1"/>
          </p:cNvSpPr>
          <p:nvPr>
            <p:ph type="body" idx="1"/>
          </p:nvPr>
        </p:nvSpPr>
        <p:spPr>
          <a:xfrm>
            <a:off x="0" y="1600200"/>
            <a:ext cx="9144000" cy="5257800"/>
          </a:xfrm>
        </p:spPr>
        <p:txBody>
          <a:bodyPr/>
          <a:lstStyle/>
          <a:p>
            <a:pPr algn="ctr">
              <a:buFontTx/>
              <a:buNone/>
            </a:pPr>
            <a:r>
              <a:rPr lang="en-US" sz="4000"/>
              <a:t> </a:t>
            </a:r>
            <a:r>
              <a:rPr lang="en-US" sz="4800"/>
              <a:t>The control group is exposed to the same conditions as the experimental group, except for the variable being tested.</a:t>
            </a:r>
          </a:p>
          <a:p>
            <a:pPr algn="ctr">
              <a:buFontTx/>
              <a:buNone/>
            </a:pPr>
            <a:r>
              <a:rPr lang="en-US" sz="4800" u="sng">
                <a:solidFill>
                  <a:srgbClr val="0033CC"/>
                </a:solidFill>
              </a:rPr>
              <a:t>All</a:t>
            </a:r>
            <a:r>
              <a:rPr lang="en-US" sz="4800">
                <a:solidFill>
                  <a:srgbClr val="0033CC"/>
                </a:solidFill>
              </a:rPr>
              <a:t> experiments should have a control group.</a:t>
            </a:r>
            <a:endParaRPr lang="en-US" sz="4800" u="sng">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slide(fromBottom)">
                                      <p:cBhvr>
                                        <p:cTn id="7" dur="500"/>
                                        <p:tgtEl>
                                          <p:spTgt spid="38914"/>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8915">
                                            <p:txEl>
                                              <p:pRg st="0" end="0"/>
                                            </p:txEl>
                                          </p:spTgt>
                                        </p:tgtEl>
                                        <p:attrNameLst>
                                          <p:attrName>style.visibility</p:attrName>
                                        </p:attrNameLst>
                                      </p:cBhvr>
                                      <p:to>
                                        <p:strVal val="visible"/>
                                      </p:to>
                                    </p:set>
                                    <p:animEffect transition="in" filter="randombar(horizontal)">
                                      <p:cBhvr>
                                        <p:cTn id="11" dur="500"/>
                                        <p:tgtEl>
                                          <p:spTgt spid="3891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8915">
                                            <p:txEl>
                                              <p:pRg st="1" end="1"/>
                                            </p:txEl>
                                          </p:spTgt>
                                        </p:tgtEl>
                                        <p:attrNameLst>
                                          <p:attrName>style.visibility</p:attrName>
                                        </p:attrNameLst>
                                      </p:cBhvr>
                                      <p:to>
                                        <p:strVal val="visible"/>
                                      </p:to>
                                    </p:set>
                                    <p:animEffect transition="in" filter="randombar(horizontal)">
                                      <p:cBhvr>
                                        <p:cTn id="16" dur="500"/>
                                        <p:tgtEl>
                                          <p:spTgt spid="38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z="6000">
                <a:solidFill>
                  <a:schemeClr val="hlink"/>
                </a:solidFill>
              </a:rPr>
              <a:t>Control Group</a:t>
            </a:r>
          </a:p>
        </p:txBody>
      </p:sp>
      <p:sp>
        <p:nvSpPr>
          <p:cNvPr id="39939" name="Rectangle 3"/>
          <p:cNvSpPr>
            <a:spLocks noGrp="1" noChangeArrowheads="1"/>
          </p:cNvSpPr>
          <p:nvPr>
            <p:ph type="body" idx="1"/>
          </p:nvPr>
        </p:nvSpPr>
        <p:spPr>
          <a:xfrm>
            <a:off x="0" y="1600200"/>
            <a:ext cx="9144000" cy="5257800"/>
          </a:xfrm>
        </p:spPr>
        <p:txBody>
          <a:bodyPr/>
          <a:lstStyle/>
          <a:p>
            <a:pPr algn="ctr">
              <a:buFontTx/>
              <a:buNone/>
            </a:pPr>
            <a:r>
              <a:rPr lang="en-US" sz="4000"/>
              <a:t> </a:t>
            </a:r>
            <a:r>
              <a:rPr lang="en-US" sz="4800"/>
              <a:t>Because his grandmother always used 50g. of sugar in her recipe, John is going to use that amount in his control group.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slide(fromBottom)">
                                      <p:cBhvr>
                                        <p:cTn id="7" dur="500"/>
                                        <p:tgtEl>
                                          <p:spTgt spid="3993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9939">
                                            <p:txEl>
                                              <p:pRg st="0" end="0"/>
                                            </p:txEl>
                                          </p:spTgt>
                                        </p:tgtEl>
                                        <p:attrNameLst>
                                          <p:attrName>style.visibility</p:attrName>
                                        </p:attrNameLst>
                                      </p:cBhvr>
                                      <p:to>
                                        <p:strVal val="visible"/>
                                      </p:to>
                                    </p:set>
                                    <p:animEffect transition="in" filter="randombar(horizontal)">
                                      <p:cBhvr>
                                        <p:cTn id="11" dur="500"/>
                                        <p:tgtEl>
                                          <p:spTgt spid="399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5"/>
          <p:cNvSpPr>
            <a:spLocks noGrp="1" noChangeArrowheads="1"/>
          </p:cNvSpPr>
          <p:nvPr>
            <p:ph type="body" sz="half" idx="1"/>
          </p:nvPr>
        </p:nvSpPr>
        <p:spPr>
          <a:xfrm>
            <a:off x="0" y="152400"/>
            <a:ext cx="5105400" cy="6705600"/>
          </a:xfrm>
        </p:spPr>
        <p:txBody>
          <a:bodyPr/>
          <a:lstStyle/>
          <a:p>
            <a:pPr algn="ctr">
              <a:buFontTx/>
              <a:buNone/>
            </a:pPr>
            <a:endParaRPr lang="en-US" sz="4400"/>
          </a:p>
          <a:p>
            <a:pPr algn="ctr">
              <a:buFontTx/>
              <a:buNone/>
            </a:pPr>
            <a:r>
              <a:rPr lang="en-US" sz="4400"/>
              <a:t>We shall take a closer look at these steps and the terminology you will need to understand before you start a science project.</a:t>
            </a:r>
          </a:p>
        </p:txBody>
      </p:sp>
      <p:pic>
        <p:nvPicPr>
          <p:cNvPr id="8205" name="Picture 13" descr="MPj04003790000[1]"/>
          <p:cNvPicPr>
            <a:picLocks noGrp="1" noChangeAspect="1" noChangeArrowheads="1"/>
          </p:cNvPicPr>
          <p:nvPr>
            <p:ph sz="half" idx="2"/>
          </p:nvPr>
        </p:nvPicPr>
        <p:blipFill>
          <a:blip r:embed="rId2" cstate="print"/>
          <a:srcRect/>
          <a:stretch>
            <a:fillRect/>
          </a:stretch>
        </p:blipFill>
        <p:spPr>
          <a:xfrm>
            <a:off x="5029200" y="2286000"/>
            <a:ext cx="3902075" cy="33528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197">
                                            <p:txEl>
                                              <p:pRg st="1" end="1"/>
                                            </p:txEl>
                                          </p:spTgt>
                                        </p:tgtEl>
                                        <p:attrNameLst>
                                          <p:attrName>style.visibility</p:attrName>
                                        </p:attrNameLst>
                                      </p:cBhvr>
                                      <p:to>
                                        <p:strVal val="visible"/>
                                      </p:to>
                                    </p:set>
                                    <p:animEffect transition="in" filter="slide(fromBottom)">
                                      <p:cBhvr>
                                        <p:cTn id="7" dur="2000"/>
                                        <p:tgtEl>
                                          <p:spTgt spid="81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0" y="0"/>
            <a:ext cx="8991600" cy="1219200"/>
          </a:xfrm>
        </p:spPr>
        <p:txBody>
          <a:bodyPr/>
          <a:lstStyle/>
          <a:p>
            <a:r>
              <a:rPr lang="en-US" sz="5400">
                <a:solidFill>
                  <a:schemeClr val="hlink"/>
                </a:solidFill>
              </a:rPr>
              <a:t>Constants</a:t>
            </a:r>
          </a:p>
        </p:txBody>
      </p:sp>
      <p:sp>
        <p:nvSpPr>
          <p:cNvPr id="40963" name="Rectangle 3"/>
          <p:cNvSpPr>
            <a:spLocks noGrp="1" noChangeArrowheads="1"/>
          </p:cNvSpPr>
          <p:nvPr>
            <p:ph type="body" sz="half" idx="1"/>
          </p:nvPr>
        </p:nvSpPr>
        <p:spPr>
          <a:xfrm>
            <a:off x="0" y="1600200"/>
            <a:ext cx="5638800" cy="5257800"/>
          </a:xfrm>
        </p:spPr>
        <p:txBody>
          <a:bodyPr/>
          <a:lstStyle/>
          <a:p>
            <a:pPr algn="ctr">
              <a:buFontTx/>
              <a:buNone/>
            </a:pPr>
            <a:r>
              <a:rPr lang="en-US" sz="4000"/>
              <a:t>John’s teacher reminds him to keep all other factors the same so that any observed changes in the bread can be attributed to the variation in the amount of sugar.</a:t>
            </a:r>
          </a:p>
        </p:txBody>
      </p:sp>
      <p:pic>
        <p:nvPicPr>
          <p:cNvPr id="40964" name="Picture 4" descr="MMj03181130000[1]"/>
          <p:cNvPicPr>
            <a:picLocks noGrp="1" noChangeAspect="1" noChangeArrowheads="1" noCrop="1"/>
          </p:cNvPicPr>
          <p:nvPr>
            <p:ph sz="half" idx="2"/>
          </p:nvPr>
        </p:nvPicPr>
        <p:blipFill>
          <a:blip r:embed="rId2" cstate="print"/>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randombar(horizontal)">
                                      <p:cBhvr>
                                        <p:cTn id="7" dur="500"/>
                                        <p:tgtEl>
                                          <p:spTgt spid="409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0"/>
            <a:ext cx="8991600" cy="1219200"/>
          </a:xfrm>
        </p:spPr>
        <p:txBody>
          <a:bodyPr/>
          <a:lstStyle/>
          <a:p>
            <a:r>
              <a:rPr lang="en-US" sz="5400">
                <a:solidFill>
                  <a:schemeClr val="hlink"/>
                </a:solidFill>
              </a:rPr>
              <a:t>Constants</a:t>
            </a:r>
          </a:p>
        </p:txBody>
      </p:sp>
      <p:sp>
        <p:nvSpPr>
          <p:cNvPr id="41987" name="Rectangle 3"/>
          <p:cNvSpPr>
            <a:spLocks noGrp="1" noChangeArrowheads="1"/>
          </p:cNvSpPr>
          <p:nvPr>
            <p:ph type="body" sz="half" idx="1"/>
          </p:nvPr>
        </p:nvSpPr>
        <p:spPr>
          <a:xfrm>
            <a:off x="0" y="1600200"/>
            <a:ext cx="5638800" cy="5257800"/>
          </a:xfrm>
        </p:spPr>
        <p:txBody>
          <a:bodyPr/>
          <a:lstStyle/>
          <a:p>
            <a:pPr algn="ctr">
              <a:buFontTx/>
              <a:buNone/>
            </a:pPr>
            <a:r>
              <a:rPr lang="en-US" sz="4000"/>
              <a:t> </a:t>
            </a:r>
          </a:p>
          <a:p>
            <a:pPr algn="ctr">
              <a:buFontTx/>
              <a:buNone/>
            </a:pPr>
            <a:r>
              <a:rPr lang="en-US" sz="4000"/>
              <a:t>The constants in an experiment are all the factors that the experimenter attempts to keep the same. </a:t>
            </a:r>
          </a:p>
          <a:p>
            <a:pPr algn="ctr">
              <a:buFontTx/>
              <a:buNone/>
            </a:pPr>
            <a:endParaRPr lang="en-US" sz="4000">
              <a:solidFill>
                <a:srgbClr val="AD1505"/>
              </a:solidFill>
            </a:endParaRPr>
          </a:p>
        </p:txBody>
      </p:sp>
      <p:pic>
        <p:nvPicPr>
          <p:cNvPr id="41988" name="Picture 4" descr="MMj03181130000[1]"/>
          <p:cNvPicPr>
            <a:picLocks noGrp="1" noChangeAspect="1" noChangeArrowheads="1" noCrop="1"/>
          </p:cNvPicPr>
          <p:nvPr>
            <p:ph sz="half" idx="2"/>
          </p:nvPr>
        </p:nvPicPr>
        <p:blipFill>
          <a:blip r:embed="rId2" cstate="print"/>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randombar(horizontal)">
                                      <p:cBhvr>
                                        <p:cTn id="7" dur="500"/>
                                        <p:tgtEl>
                                          <p:spTgt spid="41987">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animEffect transition="in" filter="randombar(horizontal)">
                                      <p:cBhvr>
                                        <p:cTn id="11" dur="500"/>
                                        <p:tgtEl>
                                          <p:spTgt spid="419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52400" y="0"/>
            <a:ext cx="8991600" cy="2514600"/>
          </a:xfrm>
        </p:spPr>
        <p:txBody>
          <a:bodyPr/>
          <a:lstStyle/>
          <a:p>
            <a:r>
              <a:rPr lang="en-US" sz="5400">
                <a:solidFill>
                  <a:schemeClr val="hlink"/>
                </a:solidFill>
                <a:effectLst>
                  <a:outerShdw blurRad="38100" dist="38100" dir="2700000" algn="tl">
                    <a:srgbClr val="000000"/>
                  </a:outerShdw>
                </a:effectLst>
              </a:rPr>
              <a:t>Can you think of some constants for this experiment?</a:t>
            </a:r>
          </a:p>
        </p:txBody>
      </p:sp>
      <p:pic>
        <p:nvPicPr>
          <p:cNvPr id="43011" name="Picture 3" descr="einstein"/>
          <p:cNvPicPr>
            <a:picLocks noChangeAspect="1" noChangeArrowheads="1"/>
          </p:cNvPicPr>
          <p:nvPr>
            <p:ph idx="1"/>
          </p:nvPr>
        </p:nvPicPr>
        <p:blipFill>
          <a:blip r:embed="rId2" cstate="print"/>
          <a:srcRect/>
          <a:stretch>
            <a:fillRect/>
          </a:stretch>
        </p:blipFill>
        <p:spPr>
          <a:xfrm>
            <a:off x="3200400" y="2667000"/>
            <a:ext cx="3138488" cy="4191000"/>
          </a:xfrm>
          <a:noFill/>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0"/>
            <a:ext cx="8991600" cy="1219200"/>
          </a:xfrm>
        </p:spPr>
        <p:txBody>
          <a:bodyPr/>
          <a:lstStyle/>
          <a:p>
            <a:r>
              <a:rPr lang="en-US" sz="5400">
                <a:solidFill>
                  <a:schemeClr val="hlink"/>
                </a:solidFill>
              </a:rPr>
              <a:t>Constants</a:t>
            </a:r>
          </a:p>
        </p:txBody>
      </p:sp>
      <p:sp>
        <p:nvSpPr>
          <p:cNvPr id="49155" name="Rectangle 3"/>
          <p:cNvSpPr>
            <a:spLocks noGrp="1" noChangeArrowheads="1"/>
          </p:cNvSpPr>
          <p:nvPr>
            <p:ph type="body" sz="half" idx="1"/>
          </p:nvPr>
        </p:nvSpPr>
        <p:spPr>
          <a:xfrm>
            <a:off x="0" y="1219200"/>
            <a:ext cx="6096000" cy="5638800"/>
          </a:xfrm>
        </p:spPr>
        <p:txBody>
          <a:bodyPr/>
          <a:lstStyle/>
          <a:p>
            <a:pPr algn="ctr">
              <a:lnSpc>
                <a:spcPct val="90000"/>
              </a:lnSpc>
              <a:buFontTx/>
              <a:buNone/>
            </a:pPr>
            <a:r>
              <a:rPr lang="en-US" sz="3600"/>
              <a:t>They might include:</a:t>
            </a:r>
          </a:p>
          <a:p>
            <a:pPr algn="ctr">
              <a:lnSpc>
                <a:spcPct val="90000"/>
              </a:lnSpc>
              <a:buFontTx/>
              <a:buNone/>
            </a:pPr>
            <a:r>
              <a:rPr lang="en-US" sz="3600"/>
              <a:t>Other ingredients to the bread recipe, oven used, rise time, brand of ingredients, cooking time, type of pan used, air temperature and humidity where the bread was rising, oven temperature,  age of the yeast… </a:t>
            </a:r>
          </a:p>
        </p:txBody>
      </p:sp>
      <p:pic>
        <p:nvPicPr>
          <p:cNvPr id="49156" name="Picture 4" descr="MMj03181130000[1]"/>
          <p:cNvPicPr>
            <a:picLocks noGrp="1" noChangeAspect="1" noChangeArrowheads="1" noCrop="1"/>
          </p:cNvPicPr>
          <p:nvPr>
            <p:ph sz="half" idx="2"/>
          </p:nvPr>
        </p:nvPicPr>
        <p:blipFill>
          <a:blip r:embed="rId2" cstate="print"/>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randombar(horizontal)">
                                      <p:cBhvr>
                                        <p:cTn id="7" dur="500"/>
                                        <p:tgtEl>
                                          <p:spTgt spid="491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randombar(horizontal)">
                                      <p:cBhvr>
                                        <p:cTn id="12" dur="500"/>
                                        <p:tgtEl>
                                          <p:spTgt spid="491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0"/>
            <a:ext cx="8991600" cy="1219200"/>
          </a:xfrm>
        </p:spPr>
        <p:txBody>
          <a:bodyPr/>
          <a:lstStyle/>
          <a:p>
            <a:r>
              <a:rPr lang="en-US" sz="5400">
                <a:solidFill>
                  <a:srgbClr val="AD1505"/>
                </a:solidFill>
              </a:rPr>
              <a:t>Experiment</a:t>
            </a:r>
          </a:p>
        </p:txBody>
      </p:sp>
      <p:sp>
        <p:nvSpPr>
          <p:cNvPr id="50179" name="Rectangle 3"/>
          <p:cNvSpPr>
            <a:spLocks noGrp="1" noChangeArrowheads="1"/>
          </p:cNvSpPr>
          <p:nvPr>
            <p:ph type="body" sz="half" idx="1"/>
          </p:nvPr>
        </p:nvSpPr>
        <p:spPr>
          <a:xfrm>
            <a:off x="0" y="1295400"/>
            <a:ext cx="5867400" cy="5257800"/>
          </a:xfrm>
        </p:spPr>
        <p:txBody>
          <a:bodyPr/>
          <a:lstStyle/>
          <a:p>
            <a:pPr algn="ctr">
              <a:lnSpc>
                <a:spcPct val="90000"/>
              </a:lnSpc>
              <a:buFontTx/>
              <a:buNone/>
            </a:pPr>
            <a:r>
              <a:rPr lang="en-US" sz="4000"/>
              <a:t>John writes out his procedure for his experiment along with a materials list in his journal. He has both of these checked by his teacher where she checks for any safety concerns.</a:t>
            </a:r>
          </a:p>
        </p:txBody>
      </p:sp>
      <p:pic>
        <p:nvPicPr>
          <p:cNvPr id="50180"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randombar(horizontal)">
                                      <p:cBhvr>
                                        <p:cTn id="7" dur="500"/>
                                        <p:tgtEl>
                                          <p:spTgt spid="501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0"/>
            <a:ext cx="8991600" cy="1219200"/>
          </a:xfrm>
        </p:spPr>
        <p:txBody>
          <a:bodyPr/>
          <a:lstStyle/>
          <a:p>
            <a:r>
              <a:rPr lang="en-US" sz="5400">
                <a:solidFill>
                  <a:schemeClr val="hlink"/>
                </a:solidFill>
              </a:rPr>
              <a:t>Trials</a:t>
            </a:r>
          </a:p>
        </p:txBody>
      </p:sp>
      <p:sp>
        <p:nvSpPr>
          <p:cNvPr id="51203" name="Rectangle 3"/>
          <p:cNvSpPr>
            <a:spLocks noGrp="1" noChangeArrowheads="1"/>
          </p:cNvSpPr>
          <p:nvPr>
            <p:ph type="body" sz="half" idx="1"/>
          </p:nvPr>
        </p:nvSpPr>
        <p:spPr>
          <a:xfrm>
            <a:off x="0" y="1066800"/>
            <a:ext cx="6019800" cy="5791200"/>
          </a:xfrm>
        </p:spPr>
        <p:txBody>
          <a:bodyPr/>
          <a:lstStyle/>
          <a:p>
            <a:pPr algn="ctr">
              <a:buFontTx/>
              <a:buNone/>
            </a:pPr>
            <a:endParaRPr lang="en-US" sz="4000"/>
          </a:p>
          <a:p>
            <a:pPr algn="ctr">
              <a:buFontTx/>
              <a:buNone/>
            </a:pPr>
            <a:r>
              <a:rPr lang="en-US" sz="4000"/>
              <a:t>Trials refer to replicate groups that are exposed to the same conditions in an experiment.</a:t>
            </a:r>
          </a:p>
          <a:p>
            <a:pPr algn="ctr">
              <a:buFontTx/>
              <a:buNone/>
            </a:pPr>
            <a:r>
              <a:rPr lang="en-US" sz="4000"/>
              <a:t>John is going to test each sugar variable 3 times.</a:t>
            </a:r>
          </a:p>
        </p:txBody>
      </p:sp>
      <p:pic>
        <p:nvPicPr>
          <p:cNvPr id="51204" name="Picture 4" descr="MMj03181130000[1]"/>
          <p:cNvPicPr>
            <a:picLocks noGrp="1" noChangeAspect="1" noChangeArrowheads="1" noCrop="1"/>
          </p:cNvPicPr>
          <p:nvPr>
            <p:ph sz="half" idx="2"/>
          </p:nvPr>
        </p:nvPicPr>
        <p:blipFill>
          <a:blip r:embed="rId2" cstate="print"/>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animEffect transition="in" filter="randombar(horizontal)">
                                      <p:cBhvr>
                                        <p:cTn id="7" dur="500"/>
                                        <p:tgtEl>
                                          <p:spTgt spid="512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1203">
                                            <p:txEl>
                                              <p:pRg st="2" end="2"/>
                                            </p:txEl>
                                          </p:spTgt>
                                        </p:tgtEl>
                                        <p:attrNameLst>
                                          <p:attrName>style.visibility</p:attrName>
                                        </p:attrNameLst>
                                      </p:cBhvr>
                                      <p:to>
                                        <p:strVal val="visible"/>
                                      </p:to>
                                    </p:set>
                                    <p:animEffect transition="in" filter="randombar(horizontal)">
                                      <p:cBhvr>
                                        <p:cTn id="12" dur="5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0"/>
            <a:ext cx="8991600" cy="1219200"/>
          </a:xfrm>
        </p:spPr>
        <p:txBody>
          <a:bodyPr/>
          <a:lstStyle/>
          <a:p>
            <a:r>
              <a:rPr lang="en-US" sz="5400">
                <a:solidFill>
                  <a:srgbClr val="AD1505"/>
                </a:solidFill>
              </a:rPr>
              <a:t>Collect and Analyze Results</a:t>
            </a:r>
          </a:p>
        </p:txBody>
      </p:sp>
      <p:sp>
        <p:nvSpPr>
          <p:cNvPr id="52227" name="Rectangle 3"/>
          <p:cNvSpPr>
            <a:spLocks noGrp="1" noChangeArrowheads="1"/>
          </p:cNvSpPr>
          <p:nvPr>
            <p:ph type="body" sz="half" idx="1"/>
          </p:nvPr>
        </p:nvSpPr>
        <p:spPr>
          <a:xfrm>
            <a:off x="0" y="1295400"/>
            <a:ext cx="5867400" cy="5257800"/>
          </a:xfrm>
        </p:spPr>
        <p:txBody>
          <a:bodyPr/>
          <a:lstStyle/>
          <a:p>
            <a:pPr algn="ctr">
              <a:lnSpc>
                <a:spcPct val="90000"/>
              </a:lnSpc>
              <a:buFontTx/>
              <a:buNone/>
            </a:pPr>
            <a:r>
              <a:rPr lang="en-US" sz="4800"/>
              <a:t>John comes up with a table he can use to record his data.</a:t>
            </a:r>
          </a:p>
          <a:p>
            <a:pPr algn="ctr">
              <a:lnSpc>
                <a:spcPct val="90000"/>
              </a:lnSpc>
              <a:buFontTx/>
              <a:buNone/>
            </a:pPr>
            <a:r>
              <a:rPr lang="en-US" sz="4800"/>
              <a:t>John gets all his materials together and carries out his experiment.</a:t>
            </a:r>
          </a:p>
        </p:txBody>
      </p:sp>
      <p:pic>
        <p:nvPicPr>
          <p:cNvPr id="52228"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randombar(horizontal)">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randombar(horizontal)">
                                      <p:cBhvr>
                                        <p:cTn id="12"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0"/>
            <a:ext cx="8229600" cy="914400"/>
          </a:xfrm>
        </p:spPr>
        <p:txBody>
          <a:bodyPr/>
          <a:lstStyle/>
          <a:p>
            <a:r>
              <a:rPr lang="en-US" sz="4000"/>
              <a:t>Size of Baked Bread (LxWxH) cm</a:t>
            </a:r>
            <a:r>
              <a:rPr lang="en-US" sz="4000" baseline="30000"/>
              <a:t>3</a:t>
            </a:r>
            <a:endParaRPr lang="en-US" sz="4000"/>
          </a:p>
        </p:txBody>
      </p:sp>
      <p:graphicFrame>
        <p:nvGraphicFramePr>
          <p:cNvPr id="53251" name="Group 3"/>
          <p:cNvGraphicFramePr>
            <a:graphicFrameLocks noGrp="1"/>
          </p:cNvGraphicFramePr>
          <p:nvPr>
            <p:ph idx="1"/>
          </p:nvPr>
        </p:nvGraphicFramePr>
        <p:xfrm>
          <a:off x="228600" y="2514600"/>
          <a:ext cx="8686800" cy="4358959"/>
        </p:xfrm>
        <a:graphic>
          <a:graphicData uri="http://schemas.openxmlformats.org/drawingml/2006/table">
            <a:tbl>
              <a:tblPr/>
              <a:tblGrid>
                <a:gridCol w="1770063"/>
                <a:gridCol w="1704975"/>
                <a:gridCol w="1736725"/>
                <a:gridCol w="1736725"/>
                <a:gridCol w="1738312"/>
              </a:tblGrid>
              <a:tr h="808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AD1505"/>
                          </a:solidFill>
                          <a:effectLst/>
                          <a:latin typeface="Arial" charset="0"/>
                        </a:rPr>
                        <a:t>Amt. of Sugar (g.)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charset="0"/>
                        </a:rPr>
                        <a:t>Average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charset="0"/>
                        </a:rPr>
                        <a:t>Size (cm</a:t>
                      </a:r>
                      <a:r>
                        <a:rPr kumimoji="0" lang="en-US" sz="2000" b="1" i="0" u="none" strike="noStrike" cap="none" normalizeH="0" baseline="30000" smtClean="0">
                          <a:ln>
                            <a:noFill/>
                          </a:ln>
                          <a:solidFill>
                            <a:srgbClr val="0033CC"/>
                          </a:solidFill>
                          <a:effectLst>
                            <a:outerShdw blurRad="38100" dist="38100" dir="2700000" algn="tl">
                              <a:srgbClr val="000000"/>
                            </a:outerShdw>
                          </a:effectLst>
                          <a:latin typeface="Arial" charset="0"/>
                        </a:rPr>
                        <a:t>3</a:t>
                      </a: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25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768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744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761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758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1188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1188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1116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250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672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576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588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612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500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504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3295" name="Line 47"/>
          <p:cNvSpPr>
            <a:spLocks noChangeShapeType="1"/>
          </p:cNvSpPr>
          <p:nvPr/>
        </p:nvSpPr>
        <p:spPr bwMode="auto">
          <a:xfrm flipV="1">
            <a:off x="1981200" y="1371600"/>
            <a:ext cx="0" cy="1143000"/>
          </a:xfrm>
          <a:prstGeom prst="line">
            <a:avLst/>
          </a:prstGeom>
          <a:noFill/>
          <a:ln w="9525">
            <a:solidFill>
              <a:schemeClr val="tx1"/>
            </a:solidFill>
            <a:round/>
            <a:headEnd/>
            <a:tailEnd/>
          </a:ln>
          <a:effectLst/>
        </p:spPr>
        <p:txBody>
          <a:bodyPr/>
          <a:lstStyle/>
          <a:p>
            <a:endParaRPr lang="en-US"/>
          </a:p>
        </p:txBody>
      </p:sp>
      <p:sp>
        <p:nvSpPr>
          <p:cNvPr id="53296" name="Line 48"/>
          <p:cNvSpPr>
            <a:spLocks noChangeShapeType="1"/>
          </p:cNvSpPr>
          <p:nvPr/>
        </p:nvSpPr>
        <p:spPr bwMode="auto">
          <a:xfrm>
            <a:off x="1981200" y="1371600"/>
            <a:ext cx="5181600" cy="0"/>
          </a:xfrm>
          <a:prstGeom prst="line">
            <a:avLst/>
          </a:prstGeom>
          <a:noFill/>
          <a:ln w="9525">
            <a:solidFill>
              <a:schemeClr val="tx1"/>
            </a:solidFill>
            <a:round/>
            <a:headEnd/>
            <a:tailEnd/>
          </a:ln>
          <a:effectLst/>
        </p:spPr>
        <p:txBody>
          <a:bodyPr/>
          <a:lstStyle/>
          <a:p>
            <a:endParaRPr lang="en-US"/>
          </a:p>
        </p:txBody>
      </p:sp>
      <p:sp>
        <p:nvSpPr>
          <p:cNvPr id="53297" name="Line 49"/>
          <p:cNvSpPr>
            <a:spLocks noChangeShapeType="1"/>
          </p:cNvSpPr>
          <p:nvPr/>
        </p:nvSpPr>
        <p:spPr bwMode="auto">
          <a:xfrm>
            <a:off x="7162800" y="1371600"/>
            <a:ext cx="0" cy="1143000"/>
          </a:xfrm>
          <a:prstGeom prst="line">
            <a:avLst/>
          </a:prstGeom>
          <a:noFill/>
          <a:ln w="9525">
            <a:solidFill>
              <a:schemeClr val="tx1"/>
            </a:solidFill>
            <a:round/>
            <a:headEnd/>
            <a:tailEnd/>
          </a:ln>
          <a:effectLst/>
        </p:spPr>
        <p:txBody>
          <a:bodyPr/>
          <a:lstStyle/>
          <a:p>
            <a:endParaRPr lang="en-US"/>
          </a:p>
        </p:txBody>
      </p:sp>
      <p:sp>
        <p:nvSpPr>
          <p:cNvPr id="53298" name="Text Box 50"/>
          <p:cNvSpPr txBox="1">
            <a:spLocks noChangeArrowheads="1"/>
          </p:cNvSpPr>
          <p:nvPr/>
        </p:nvSpPr>
        <p:spPr bwMode="auto">
          <a:xfrm>
            <a:off x="2362200" y="1371600"/>
            <a:ext cx="4648200" cy="1160463"/>
          </a:xfrm>
          <a:prstGeom prst="rect">
            <a:avLst/>
          </a:prstGeom>
          <a:noFill/>
          <a:ln w="9525">
            <a:noFill/>
            <a:miter lim="800000"/>
            <a:headEnd/>
            <a:tailEnd/>
          </a:ln>
          <a:effectLst/>
        </p:spPr>
        <p:txBody>
          <a:bodyPr>
            <a:spAutoFit/>
          </a:bodyPr>
          <a:lstStyle/>
          <a:p>
            <a:pPr eaLnBrk="0" hangingPunct="0">
              <a:spcBef>
                <a:spcPct val="50000"/>
              </a:spcBef>
            </a:pPr>
            <a:r>
              <a:rPr lang="en-US" sz="2800">
                <a:solidFill>
                  <a:srgbClr val="AD1505"/>
                </a:solidFill>
                <a:effectLst>
                  <a:outerShdw blurRad="38100" dist="38100" dir="2700000" algn="tl">
                    <a:srgbClr val="000000"/>
                  </a:outerShdw>
                </a:effectLst>
              </a:rPr>
              <a:t>Size of Bread Loaf (cm</a:t>
            </a:r>
            <a:r>
              <a:rPr lang="en-US" sz="2800" baseline="30000">
                <a:solidFill>
                  <a:srgbClr val="AD1505"/>
                </a:solidFill>
                <a:effectLst>
                  <a:outerShdw blurRad="38100" dist="38100" dir="2700000" algn="tl">
                    <a:srgbClr val="000000"/>
                  </a:outerShdw>
                </a:effectLst>
              </a:rPr>
              <a:t>3</a:t>
            </a:r>
            <a:r>
              <a:rPr lang="en-US" sz="2800">
                <a:solidFill>
                  <a:srgbClr val="AD1505"/>
                </a:solidFill>
                <a:effectLst>
                  <a:outerShdw blurRad="38100" dist="38100" dir="2700000" algn="tl">
                    <a:srgbClr val="000000"/>
                  </a:outerShdw>
                </a:effectLst>
              </a:rPr>
              <a:t>)</a:t>
            </a:r>
          </a:p>
          <a:p>
            <a:pPr algn="ctr" eaLnBrk="0" hangingPunct="0">
              <a:spcBef>
                <a:spcPct val="50000"/>
              </a:spcBef>
            </a:pPr>
            <a:r>
              <a:rPr lang="en-US" sz="2800">
                <a:solidFill>
                  <a:srgbClr val="AD1505"/>
                </a:solidFill>
                <a:effectLst>
                  <a:outerShdw blurRad="38100" dist="38100" dir="2700000" algn="tl">
                    <a:srgbClr val="000000"/>
                  </a:outerShdw>
                </a:effectLst>
              </a:rPr>
              <a:t>Trials</a:t>
            </a:r>
          </a:p>
        </p:txBody>
      </p:sp>
      <p:sp>
        <p:nvSpPr>
          <p:cNvPr id="53299" name="Text Box 51"/>
          <p:cNvSpPr txBox="1">
            <a:spLocks noChangeArrowheads="1"/>
          </p:cNvSpPr>
          <p:nvPr/>
        </p:nvSpPr>
        <p:spPr bwMode="auto">
          <a:xfrm>
            <a:off x="304800" y="4495800"/>
            <a:ext cx="1676400" cy="366713"/>
          </a:xfrm>
          <a:prstGeom prst="rect">
            <a:avLst/>
          </a:prstGeom>
          <a:noFill/>
          <a:ln w="9525">
            <a:noFill/>
            <a:miter lim="800000"/>
            <a:headEnd/>
            <a:tailEnd/>
          </a:ln>
          <a:effectLst/>
        </p:spPr>
        <p:txBody>
          <a:bodyPr>
            <a:spAutoFit/>
          </a:bodyPr>
          <a:lstStyle/>
          <a:p>
            <a:pPr eaLnBrk="0" hangingPunct="0">
              <a:spcBef>
                <a:spcPct val="50000"/>
              </a:spcBef>
            </a:pPr>
            <a:r>
              <a:rPr lang="en-US"/>
              <a:t>Control group</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0" y="0"/>
            <a:ext cx="8991600" cy="1219200"/>
          </a:xfrm>
        </p:spPr>
        <p:txBody>
          <a:bodyPr/>
          <a:lstStyle/>
          <a:p>
            <a:r>
              <a:rPr lang="en-US" sz="5400">
                <a:solidFill>
                  <a:srgbClr val="AD1505"/>
                </a:solidFill>
              </a:rPr>
              <a:t>Collect and Analyze Results</a:t>
            </a:r>
          </a:p>
        </p:txBody>
      </p:sp>
      <p:sp>
        <p:nvSpPr>
          <p:cNvPr id="54275" name="Rectangle 3"/>
          <p:cNvSpPr>
            <a:spLocks noGrp="1" noChangeArrowheads="1"/>
          </p:cNvSpPr>
          <p:nvPr>
            <p:ph type="body" sz="half" idx="1"/>
          </p:nvPr>
        </p:nvSpPr>
        <p:spPr>
          <a:xfrm>
            <a:off x="0" y="1295400"/>
            <a:ext cx="5867400" cy="5257800"/>
          </a:xfrm>
        </p:spPr>
        <p:txBody>
          <a:bodyPr/>
          <a:lstStyle/>
          <a:p>
            <a:pPr algn="ctr">
              <a:buFontTx/>
              <a:buNone/>
            </a:pPr>
            <a:r>
              <a:rPr lang="en-US" sz="4400"/>
              <a:t>John examines his data and notices that his control worked the best in this experiment, but not significantly better than 100g. of sugar.</a:t>
            </a:r>
          </a:p>
        </p:txBody>
      </p:sp>
      <p:pic>
        <p:nvPicPr>
          <p:cNvPr id="54276"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randombar(horizontal)">
                                      <p:cBhvr>
                                        <p:cTn id="7" dur="500"/>
                                        <p:tgtEl>
                                          <p:spTgt spid="54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0" y="0"/>
            <a:ext cx="8991600" cy="1219200"/>
          </a:xfrm>
        </p:spPr>
        <p:txBody>
          <a:bodyPr/>
          <a:lstStyle/>
          <a:p>
            <a:r>
              <a:rPr lang="en-US" sz="5400">
                <a:solidFill>
                  <a:srgbClr val="AD1505"/>
                </a:solidFill>
              </a:rPr>
              <a:t>Conclusion</a:t>
            </a:r>
          </a:p>
        </p:txBody>
      </p:sp>
      <p:sp>
        <p:nvSpPr>
          <p:cNvPr id="55299" name="Rectangle 3"/>
          <p:cNvSpPr>
            <a:spLocks noGrp="1" noChangeArrowheads="1"/>
          </p:cNvSpPr>
          <p:nvPr>
            <p:ph type="body" sz="half" idx="1"/>
          </p:nvPr>
        </p:nvSpPr>
        <p:spPr>
          <a:xfrm>
            <a:off x="0" y="1295400"/>
            <a:ext cx="5943600" cy="5562600"/>
          </a:xfrm>
        </p:spPr>
        <p:txBody>
          <a:bodyPr/>
          <a:lstStyle/>
          <a:p>
            <a:pPr algn="ctr">
              <a:buFontTx/>
              <a:buNone/>
            </a:pPr>
            <a:r>
              <a:rPr lang="en-US" sz="4800"/>
              <a:t>John rejects his hypothesis, but decides to re-test using sugar amounts between 50g. and 100g.</a:t>
            </a:r>
          </a:p>
        </p:txBody>
      </p:sp>
      <p:pic>
        <p:nvPicPr>
          <p:cNvPr id="55300"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randombar(horizontal)">
                                      <p:cBhvr>
                                        <p:cTn id="7" dur="500"/>
                                        <p:tgtEl>
                                          <p:spTgt spid="552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2"/>
          <p:cNvSpPr>
            <a:spLocks noChangeArrowheads="1" noChangeShapeType="1" noTextEdit="1"/>
          </p:cNvSpPr>
          <p:nvPr/>
        </p:nvSpPr>
        <p:spPr bwMode="auto">
          <a:xfrm>
            <a:off x="1143000" y="533400"/>
            <a:ext cx="6934200" cy="1143000"/>
          </a:xfrm>
          <a:prstGeom prst="rect">
            <a:avLst/>
          </a:prstGeom>
        </p:spPr>
        <p:txBody>
          <a:bodyPr spcFirstLastPara="1" wrap="none" fromWordArt="1">
            <a:prstTxWarp prst="textArchUp">
              <a:avLst>
                <a:gd name="adj" fmla="val 10800000"/>
              </a:avLst>
            </a:prstTxWarp>
          </a:bodyPr>
          <a:lstStyle/>
          <a:p>
            <a:pPr algn="ctr"/>
            <a:r>
              <a:rPr lang="en-US" sz="3600" kern="10">
                <a:ln w="9525">
                  <a:solidFill>
                    <a:srgbClr val="000000"/>
                  </a:solidFill>
                  <a:round/>
                  <a:headEnd/>
                  <a:tailEnd/>
                </a:ln>
                <a:solidFill>
                  <a:srgbClr val="000000"/>
                </a:solidFill>
                <a:latin typeface="Arial Black"/>
              </a:rPr>
              <a:t>Scientific Method</a:t>
            </a:r>
          </a:p>
        </p:txBody>
      </p:sp>
      <p:sp>
        <p:nvSpPr>
          <p:cNvPr id="3075" name="Rectangle 3"/>
          <p:cNvSpPr>
            <a:spLocks noGrp="1" noChangeArrowheads="1"/>
          </p:cNvSpPr>
          <p:nvPr>
            <p:ph type="body" sz="half" idx="1"/>
          </p:nvPr>
        </p:nvSpPr>
        <p:spPr>
          <a:xfrm>
            <a:off x="0" y="1600200"/>
            <a:ext cx="9144000" cy="5257800"/>
          </a:xfrm>
        </p:spPr>
        <p:txBody>
          <a:bodyPr/>
          <a:lstStyle/>
          <a:p>
            <a:pPr algn="ctr">
              <a:buFontTx/>
              <a:buNone/>
            </a:pPr>
            <a:r>
              <a:rPr lang="en-US" sz="4000">
                <a:solidFill>
                  <a:srgbClr val="AD1505"/>
                </a:solidFill>
              </a:rPr>
              <a:t>Problem/Question</a:t>
            </a:r>
          </a:p>
          <a:p>
            <a:pPr algn="ctr">
              <a:buFontTx/>
              <a:buNone/>
            </a:pPr>
            <a:r>
              <a:rPr lang="en-US" sz="4000">
                <a:solidFill>
                  <a:srgbClr val="AD1505"/>
                </a:solidFill>
              </a:rPr>
              <a:t>Observation/Research</a:t>
            </a:r>
          </a:p>
          <a:p>
            <a:pPr algn="ctr">
              <a:buFontTx/>
              <a:buNone/>
            </a:pPr>
            <a:r>
              <a:rPr lang="en-US" sz="4000">
                <a:solidFill>
                  <a:srgbClr val="AD1505"/>
                </a:solidFill>
              </a:rPr>
              <a:t>Formulate a Hypothesis</a:t>
            </a:r>
          </a:p>
          <a:p>
            <a:pPr algn="ctr">
              <a:buFontTx/>
              <a:buNone/>
            </a:pPr>
            <a:r>
              <a:rPr lang="en-US" sz="4000">
                <a:solidFill>
                  <a:srgbClr val="AD1505"/>
                </a:solidFill>
              </a:rPr>
              <a:t>Experiment</a:t>
            </a:r>
          </a:p>
          <a:p>
            <a:pPr algn="ctr">
              <a:buFontTx/>
              <a:buNone/>
            </a:pPr>
            <a:r>
              <a:rPr lang="en-US" sz="4000">
                <a:solidFill>
                  <a:srgbClr val="AD1505"/>
                </a:solidFill>
              </a:rPr>
              <a:t>Collect and Analyze Results</a:t>
            </a:r>
          </a:p>
          <a:p>
            <a:pPr algn="ctr">
              <a:buFontTx/>
              <a:buNone/>
            </a:pPr>
            <a:r>
              <a:rPr lang="en-US" sz="4000">
                <a:solidFill>
                  <a:srgbClr val="AD1505"/>
                </a:solidFill>
              </a:rPr>
              <a:t>Conclusion</a:t>
            </a:r>
          </a:p>
          <a:p>
            <a:pPr algn="ctr">
              <a:buFontTx/>
              <a:buNone/>
            </a:pPr>
            <a:r>
              <a:rPr lang="en-US" sz="4000">
                <a:solidFill>
                  <a:srgbClr val="AD1505"/>
                </a:solidFill>
              </a:rPr>
              <a:t>Communicate the Results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randombar(horizontal)">
                                      <p:cBhvr>
                                        <p:cTn id="7" dur="500"/>
                                        <p:tgtEl>
                                          <p:spTgt spid="3074"/>
                                        </p:tgtEl>
                                      </p:cBhvr>
                                    </p:animEffect>
                                  </p:childTnLst>
                                </p:cTn>
                              </p:par>
                            </p:childTnLst>
                          </p:cTn>
                        </p:par>
                        <p:par>
                          <p:cTn id="8" fill="hold">
                            <p:stCondLst>
                              <p:cond delay="500"/>
                            </p:stCondLst>
                            <p:childTnLst>
                              <p:par>
                                <p:cTn id="9" presetID="35" presetClass="entr" presetSubtype="0" fill="hold" grpId="0" nodeType="afterEffect">
                                  <p:stCondLst>
                                    <p:cond delay="0"/>
                                  </p:stCondLst>
                                  <p:childTnLst>
                                    <p:set>
                                      <p:cBhvr>
                                        <p:cTn id="10" dur="1" fill="hold">
                                          <p:stCondLst>
                                            <p:cond delay="0"/>
                                          </p:stCondLst>
                                        </p:cTn>
                                        <p:tgtEl>
                                          <p:spTgt spid="3075">
                                            <p:txEl>
                                              <p:pRg st="0" end="0"/>
                                            </p:txEl>
                                          </p:spTgt>
                                        </p:tgtEl>
                                        <p:attrNameLst>
                                          <p:attrName>style.visibility</p:attrName>
                                        </p:attrNameLst>
                                      </p:cBhvr>
                                      <p:to>
                                        <p:strVal val="visible"/>
                                      </p:to>
                                    </p:set>
                                    <p:animEffect transition="in" filter="fade">
                                      <p:cBhvr>
                                        <p:cTn id="11" dur="3000"/>
                                        <p:tgtEl>
                                          <p:spTgt spid="3075">
                                            <p:txEl>
                                              <p:pRg st="0" end="0"/>
                                            </p:txEl>
                                          </p:spTgt>
                                        </p:tgtEl>
                                      </p:cBhvr>
                                    </p:animEffect>
                                    <p:anim calcmode="lin" valueType="num">
                                      <p:cBhvr>
                                        <p:cTn id="12" dur="3000" fill="hold"/>
                                        <p:tgtEl>
                                          <p:spTgt spid="3075">
                                            <p:txEl>
                                              <p:pRg st="0" end="0"/>
                                            </p:txEl>
                                          </p:spTgt>
                                        </p:tgtEl>
                                        <p:attrNameLst>
                                          <p:attrName>style.rotation</p:attrName>
                                        </p:attrNameLst>
                                      </p:cBhvr>
                                      <p:tavLst>
                                        <p:tav tm="0">
                                          <p:val>
                                            <p:fltVal val="720"/>
                                          </p:val>
                                        </p:tav>
                                        <p:tav tm="100000">
                                          <p:val>
                                            <p:fltVal val="0"/>
                                          </p:val>
                                        </p:tav>
                                      </p:tavLst>
                                    </p:anim>
                                    <p:anim calcmode="lin" valueType="num">
                                      <p:cBhvr>
                                        <p:cTn id="13" dur="3000" fill="hold"/>
                                        <p:tgtEl>
                                          <p:spTgt spid="3075">
                                            <p:txEl>
                                              <p:pRg st="0" end="0"/>
                                            </p:txEl>
                                          </p:spTgt>
                                        </p:tgtEl>
                                        <p:attrNameLst>
                                          <p:attrName>ppt_h</p:attrName>
                                        </p:attrNameLst>
                                      </p:cBhvr>
                                      <p:tavLst>
                                        <p:tav tm="0">
                                          <p:val>
                                            <p:fltVal val="0"/>
                                          </p:val>
                                        </p:tav>
                                        <p:tav tm="100000">
                                          <p:val>
                                            <p:strVal val="#ppt_h"/>
                                          </p:val>
                                        </p:tav>
                                      </p:tavLst>
                                    </p:anim>
                                    <p:anim calcmode="lin" valueType="num">
                                      <p:cBhvr>
                                        <p:cTn id="14" dur="3000" fill="hold"/>
                                        <p:tgtEl>
                                          <p:spTgt spid="3075">
                                            <p:txEl>
                                              <p:pRg st="0" end="0"/>
                                            </p:txEl>
                                          </p:spTgt>
                                        </p:tgtEl>
                                        <p:attrNameLst>
                                          <p:attrName>ppt_w</p:attrName>
                                        </p:attrNameLst>
                                      </p:cBhvr>
                                      <p:tavLst>
                                        <p:tav tm="0">
                                          <p:val>
                                            <p:fltVal val="0"/>
                                          </p:val>
                                        </p:tav>
                                        <p:tav tm="100000">
                                          <p:val>
                                            <p:strVal val="#ppt_w"/>
                                          </p:val>
                                        </p:tav>
                                      </p:tavLst>
                                    </p:anim>
                                  </p:childTnLst>
                                </p:cTn>
                              </p:par>
                            </p:childTnLst>
                          </p:cTn>
                        </p:par>
                        <p:par>
                          <p:cTn id="15" fill="hold">
                            <p:stCondLst>
                              <p:cond delay="3500"/>
                            </p:stCondLst>
                            <p:childTnLst>
                              <p:par>
                                <p:cTn id="16" presetID="35" presetClass="entr" presetSubtype="0" fill="hold" grpId="0" nodeType="afterEffect">
                                  <p:stCondLst>
                                    <p:cond delay="0"/>
                                  </p:stCondLst>
                                  <p:childTnLst>
                                    <p:set>
                                      <p:cBhvr>
                                        <p:cTn id="17" dur="1" fill="hold">
                                          <p:stCondLst>
                                            <p:cond delay="0"/>
                                          </p:stCondLst>
                                        </p:cTn>
                                        <p:tgtEl>
                                          <p:spTgt spid="3075">
                                            <p:txEl>
                                              <p:pRg st="1" end="1"/>
                                            </p:txEl>
                                          </p:spTgt>
                                        </p:tgtEl>
                                        <p:attrNameLst>
                                          <p:attrName>style.visibility</p:attrName>
                                        </p:attrNameLst>
                                      </p:cBhvr>
                                      <p:to>
                                        <p:strVal val="visible"/>
                                      </p:to>
                                    </p:set>
                                    <p:animEffect transition="in" filter="fade">
                                      <p:cBhvr>
                                        <p:cTn id="18" dur="3000"/>
                                        <p:tgtEl>
                                          <p:spTgt spid="3075">
                                            <p:txEl>
                                              <p:pRg st="1" end="1"/>
                                            </p:txEl>
                                          </p:spTgt>
                                        </p:tgtEl>
                                      </p:cBhvr>
                                    </p:animEffect>
                                    <p:anim calcmode="lin" valueType="num">
                                      <p:cBhvr>
                                        <p:cTn id="19" dur="3000" fill="hold"/>
                                        <p:tgtEl>
                                          <p:spTgt spid="3075">
                                            <p:txEl>
                                              <p:pRg st="1" end="1"/>
                                            </p:txEl>
                                          </p:spTgt>
                                        </p:tgtEl>
                                        <p:attrNameLst>
                                          <p:attrName>style.rotation</p:attrName>
                                        </p:attrNameLst>
                                      </p:cBhvr>
                                      <p:tavLst>
                                        <p:tav tm="0">
                                          <p:val>
                                            <p:fltVal val="720"/>
                                          </p:val>
                                        </p:tav>
                                        <p:tav tm="100000">
                                          <p:val>
                                            <p:fltVal val="0"/>
                                          </p:val>
                                        </p:tav>
                                      </p:tavLst>
                                    </p:anim>
                                    <p:anim calcmode="lin" valueType="num">
                                      <p:cBhvr>
                                        <p:cTn id="20" dur="3000" fill="hold"/>
                                        <p:tgtEl>
                                          <p:spTgt spid="3075">
                                            <p:txEl>
                                              <p:pRg st="1" end="1"/>
                                            </p:txEl>
                                          </p:spTgt>
                                        </p:tgtEl>
                                        <p:attrNameLst>
                                          <p:attrName>ppt_h</p:attrName>
                                        </p:attrNameLst>
                                      </p:cBhvr>
                                      <p:tavLst>
                                        <p:tav tm="0">
                                          <p:val>
                                            <p:fltVal val="0"/>
                                          </p:val>
                                        </p:tav>
                                        <p:tav tm="100000">
                                          <p:val>
                                            <p:strVal val="#ppt_h"/>
                                          </p:val>
                                        </p:tav>
                                      </p:tavLst>
                                    </p:anim>
                                    <p:anim calcmode="lin" valueType="num">
                                      <p:cBhvr>
                                        <p:cTn id="21" dur="3000" fill="hold"/>
                                        <p:tgtEl>
                                          <p:spTgt spid="3075">
                                            <p:txEl>
                                              <p:pRg st="1" end="1"/>
                                            </p:txEl>
                                          </p:spTgt>
                                        </p:tgtEl>
                                        <p:attrNameLst>
                                          <p:attrName>ppt_w</p:attrName>
                                        </p:attrNameLst>
                                      </p:cBhvr>
                                      <p:tavLst>
                                        <p:tav tm="0">
                                          <p:val>
                                            <p:fltVal val="0"/>
                                          </p:val>
                                        </p:tav>
                                        <p:tav tm="100000">
                                          <p:val>
                                            <p:strVal val="#ppt_w"/>
                                          </p:val>
                                        </p:tav>
                                      </p:tavLst>
                                    </p:anim>
                                  </p:childTnLst>
                                </p:cTn>
                              </p:par>
                            </p:childTnLst>
                          </p:cTn>
                        </p:par>
                        <p:par>
                          <p:cTn id="22" fill="hold">
                            <p:stCondLst>
                              <p:cond delay="6500"/>
                            </p:stCondLst>
                            <p:childTnLst>
                              <p:par>
                                <p:cTn id="23" presetID="35" presetClass="entr" presetSubtype="0" fill="hold" grpId="0" nodeType="afterEffect">
                                  <p:stCondLst>
                                    <p:cond delay="0"/>
                                  </p:stCondLst>
                                  <p:childTnLst>
                                    <p:set>
                                      <p:cBhvr>
                                        <p:cTn id="24" dur="1" fill="hold">
                                          <p:stCondLst>
                                            <p:cond delay="0"/>
                                          </p:stCondLst>
                                        </p:cTn>
                                        <p:tgtEl>
                                          <p:spTgt spid="3075">
                                            <p:txEl>
                                              <p:pRg st="2" end="2"/>
                                            </p:txEl>
                                          </p:spTgt>
                                        </p:tgtEl>
                                        <p:attrNameLst>
                                          <p:attrName>style.visibility</p:attrName>
                                        </p:attrNameLst>
                                      </p:cBhvr>
                                      <p:to>
                                        <p:strVal val="visible"/>
                                      </p:to>
                                    </p:set>
                                    <p:animEffect transition="in" filter="fade">
                                      <p:cBhvr>
                                        <p:cTn id="25" dur="3000"/>
                                        <p:tgtEl>
                                          <p:spTgt spid="3075">
                                            <p:txEl>
                                              <p:pRg st="2" end="2"/>
                                            </p:txEl>
                                          </p:spTgt>
                                        </p:tgtEl>
                                      </p:cBhvr>
                                    </p:animEffect>
                                    <p:anim calcmode="lin" valueType="num">
                                      <p:cBhvr>
                                        <p:cTn id="26" dur="3000" fill="hold"/>
                                        <p:tgtEl>
                                          <p:spTgt spid="3075">
                                            <p:txEl>
                                              <p:pRg st="2" end="2"/>
                                            </p:txEl>
                                          </p:spTgt>
                                        </p:tgtEl>
                                        <p:attrNameLst>
                                          <p:attrName>style.rotation</p:attrName>
                                        </p:attrNameLst>
                                      </p:cBhvr>
                                      <p:tavLst>
                                        <p:tav tm="0">
                                          <p:val>
                                            <p:fltVal val="720"/>
                                          </p:val>
                                        </p:tav>
                                        <p:tav tm="100000">
                                          <p:val>
                                            <p:fltVal val="0"/>
                                          </p:val>
                                        </p:tav>
                                      </p:tavLst>
                                    </p:anim>
                                    <p:anim calcmode="lin" valueType="num">
                                      <p:cBhvr>
                                        <p:cTn id="27" dur="3000" fill="hold"/>
                                        <p:tgtEl>
                                          <p:spTgt spid="3075">
                                            <p:txEl>
                                              <p:pRg st="2" end="2"/>
                                            </p:txEl>
                                          </p:spTgt>
                                        </p:tgtEl>
                                        <p:attrNameLst>
                                          <p:attrName>ppt_h</p:attrName>
                                        </p:attrNameLst>
                                      </p:cBhvr>
                                      <p:tavLst>
                                        <p:tav tm="0">
                                          <p:val>
                                            <p:fltVal val="0"/>
                                          </p:val>
                                        </p:tav>
                                        <p:tav tm="100000">
                                          <p:val>
                                            <p:strVal val="#ppt_h"/>
                                          </p:val>
                                        </p:tav>
                                      </p:tavLst>
                                    </p:anim>
                                    <p:anim calcmode="lin" valueType="num">
                                      <p:cBhvr>
                                        <p:cTn id="28" dur="3000" fill="hold"/>
                                        <p:tgtEl>
                                          <p:spTgt spid="3075">
                                            <p:txEl>
                                              <p:pRg st="2" end="2"/>
                                            </p:txEl>
                                          </p:spTgt>
                                        </p:tgtEl>
                                        <p:attrNameLst>
                                          <p:attrName>ppt_w</p:attrName>
                                        </p:attrNameLst>
                                      </p:cBhvr>
                                      <p:tavLst>
                                        <p:tav tm="0">
                                          <p:val>
                                            <p:fltVal val="0"/>
                                          </p:val>
                                        </p:tav>
                                        <p:tav tm="100000">
                                          <p:val>
                                            <p:strVal val="#ppt_w"/>
                                          </p:val>
                                        </p:tav>
                                      </p:tavLst>
                                    </p:anim>
                                  </p:childTnLst>
                                </p:cTn>
                              </p:par>
                            </p:childTnLst>
                          </p:cTn>
                        </p:par>
                        <p:par>
                          <p:cTn id="29" fill="hold">
                            <p:stCondLst>
                              <p:cond delay="9500"/>
                            </p:stCondLst>
                            <p:childTnLst>
                              <p:par>
                                <p:cTn id="30" presetID="35" presetClass="entr" presetSubtype="0" fill="hold" grpId="0" nodeType="afterEffect">
                                  <p:stCondLst>
                                    <p:cond delay="0"/>
                                  </p:stCondLst>
                                  <p:childTnLst>
                                    <p:set>
                                      <p:cBhvr>
                                        <p:cTn id="31" dur="1" fill="hold">
                                          <p:stCondLst>
                                            <p:cond delay="0"/>
                                          </p:stCondLst>
                                        </p:cTn>
                                        <p:tgtEl>
                                          <p:spTgt spid="3075">
                                            <p:txEl>
                                              <p:pRg st="3" end="3"/>
                                            </p:txEl>
                                          </p:spTgt>
                                        </p:tgtEl>
                                        <p:attrNameLst>
                                          <p:attrName>style.visibility</p:attrName>
                                        </p:attrNameLst>
                                      </p:cBhvr>
                                      <p:to>
                                        <p:strVal val="visible"/>
                                      </p:to>
                                    </p:set>
                                    <p:animEffect transition="in" filter="fade">
                                      <p:cBhvr>
                                        <p:cTn id="32" dur="3000"/>
                                        <p:tgtEl>
                                          <p:spTgt spid="3075">
                                            <p:txEl>
                                              <p:pRg st="3" end="3"/>
                                            </p:txEl>
                                          </p:spTgt>
                                        </p:tgtEl>
                                      </p:cBhvr>
                                    </p:animEffect>
                                    <p:anim calcmode="lin" valueType="num">
                                      <p:cBhvr>
                                        <p:cTn id="33" dur="3000" fill="hold"/>
                                        <p:tgtEl>
                                          <p:spTgt spid="3075">
                                            <p:txEl>
                                              <p:pRg st="3" end="3"/>
                                            </p:txEl>
                                          </p:spTgt>
                                        </p:tgtEl>
                                        <p:attrNameLst>
                                          <p:attrName>style.rotation</p:attrName>
                                        </p:attrNameLst>
                                      </p:cBhvr>
                                      <p:tavLst>
                                        <p:tav tm="0">
                                          <p:val>
                                            <p:fltVal val="720"/>
                                          </p:val>
                                        </p:tav>
                                        <p:tav tm="100000">
                                          <p:val>
                                            <p:fltVal val="0"/>
                                          </p:val>
                                        </p:tav>
                                      </p:tavLst>
                                    </p:anim>
                                    <p:anim calcmode="lin" valueType="num">
                                      <p:cBhvr>
                                        <p:cTn id="34" dur="3000" fill="hold"/>
                                        <p:tgtEl>
                                          <p:spTgt spid="3075">
                                            <p:txEl>
                                              <p:pRg st="3" end="3"/>
                                            </p:txEl>
                                          </p:spTgt>
                                        </p:tgtEl>
                                        <p:attrNameLst>
                                          <p:attrName>ppt_h</p:attrName>
                                        </p:attrNameLst>
                                      </p:cBhvr>
                                      <p:tavLst>
                                        <p:tav tm="0">
                                          <p:val>
                                            <p:fltVal val="0"/>
                                          </p:val>
                                        </p:tav>
                                        <p:tav tm="100000">
                                          <p:val>
                                            <p:strVal val="#ppt_h"/>
                                          </p:val>
                                        </p:tav>
                                      </p:tavLst>
                                    </p:anim>
                                    <p:anim calcmode="lin" valueType="num">
                                      <p:cBhvr>
                                        <p:cTn id="35" dur="3000" fill="hold"/>
                                        <p:tgtEl>
                                          <p:spTgt spid="3075">
                                            <p:txEl>
                                              <p:pRg st="3" end="3"/>
                                            </p:txEl>
                                          </p:spTgt>
                                        </p:tgtEl>
                                        <p:attrNameLst>
                                          <p:attrName>ppt_w</p:attrName>
                                        </p:attrNameLst>
                                      </p:cBhvr>
                                      <p:tavLst>
                                        <p:tav tm="0">
                                          <p:val>
                                            <p:fltVal val="0"/>
                                          </p:val>
                                        </p:tav>
                                        <p:tav tm="100000">
                                          <p:val>
                                            <p:strVal val="#ppt_w"/>
                                          </p:val>
                                        </p:tav>
                                      </p:tavLst>
                                    </p:anim>
                                  </p:childTnLst>
                                </p:cTn>
                              </p:par>
                            </p:childTnLst>
                          </p:cTn>
                        </p:par>
                        <p:par>
                          <p:cTn id="36" fill="hold">
                            <p:stCondLst>
                              <p:cond delay="12500"/>
                            </p:stCondLst>
                            <p:childTnLst>
                              <p:par>
                                <p:cTn id="37" presetID="35" presetClass="entr" presetSubtype="0" fill="hold" grpId="0" nodeType="afterEffect">
                                  <p:stCondLst>
                                    <p:cond delay="0"/>
                                  </p:stCondLst>
                                  <p:childTnLst>
                                    <p:set>
                                      <p:cBhvr>
                                        <p:cTn id="38" dur="1" fill="hold">
                                          <p:stCondLst>
                                            <p:cond delay="0"/>
                                          </p:stCondLst>
                                        </p:cTn>
                                        <p:tgtEl>
                                          <p:spTgt spid="3075">
                                            <p:txEl>
                                              <p:pRg st="4" end="4"/>
                                            </p:txEl>
                                          </p:spTgt>
                                        </p:tgtEl>
                                        <p:attrNameLst>
                                          <p:attrName>style.visibility</p:attrName>
                                        </p:attrNameLst>
                                      </p:cBhvr>
                                      <p:to>
                                        <p:strVal val="visible"/>
                                      </p:to>
                                    </p:set>
                                    <p:animEffect transition="in" filter="fade">
                                      <p:cBhvr>
                                        <p:cTn id="39" dur="3000"/>
                                        <p:tgtEl>
                                          <p:spTgt spid="3075">
                                            <p:txEl>
                                              <p:pRg st="4" end="4"/>
                                            </p:txEl>
                                          </p:spTgt>
                                        </p:tgtEl>
                                      </p:cBhvr>
                                    </p:animEffect>
                                    <p:anim calcmode="lin" valueType="num">
                                      <p:cBhvr>
                                        <p:cTn id="40" dur="3000" fill="hold"/>
                                        <p:tgtEl>
                                          <p:spTgt spid="3075">
                                            <p:txEl>
                                              <p:pRg st="4" end="4"/>
                                            </p:txEl>
                                          </p:spTgt>
                                        </p:tgtEl>
                                        <p:attrNameLst>
                                          <p:attrName>style.rotation</p:attrName>
                                        </p:attrNameLst>
                                      </p:cBhvr>
                                      <p:tavLst>
                                        <p:tav tm="0">
                                          <p:val>
                                            <p:fltVal val="720"/>
                                          </p:val>
                                        </p:tav>
                                        <p:tav tm="100000">
                                          <p:val>
                                            <p:fltVal val="0"/>
                                          </p:val>
                                        </p:tav>
                                      </p:tavLst>
                                    </p:anim>
                                    <p:anim calcmode="lin" valueType="num">
                                      <p:cBhvr>
                                        <p:cTn id="41" dur="3000" fill="hold"/>
                                        <p:tgtEl>
                                          <p:spTgt spid="3075">
                                            <p:txEl>
                                              <p:pRg st="4" end="4"/>
                                            </p:txEl>
                                          </p:spTgt>
                                        </p:tgtEl>
                                        <p:attrNameLst>
                                          <p:attrName>ppt_h</p:attrName>
                                        </p:attrNameLst>
                                      </p:cBhvr>
                                      <p:tavLst>
                                        <p:tav tm="0">
                                          <p:val>
                                            <p:fltVal val="0"/>
                                          </p:val>
                                        </p:tav>
                                        <p:tav tm="100000">
                                          <p:val>
                                            <p:strVal val="#ppt_h"/>
                                          </p:val>
                                        </p:tav>
                                      </p:tavLst>
                                    </p:anim>
                                    <p:anim calcmode="lin" valueType="num">
                                      <p:cBhvr>
                                        <p:cTn id="42" dur="3000" fill="hold"/>
                                        <p:tgtEl>
                                          <p:spTgt spid="3075">
                                            <p:txEl>
                                              <p:pRg st="4" end="4"/>
                                            </p:txEl>
                                          </p:spTgt>
                                        </p:tgtEl>
                                        <p:attrNameLst>
                                          <p:attrName>ppt_w</p:attrName>
                                        </p:attrNameLst>
                                      </p:cBhvr>
                                      <p:tavLst>
                                        <p:tav tm="0">
                                          <p:val>
                                            <p:fltVal val="0"/>
                                          </p:val>
                                        </p:tav>
                                        <p:tav tm="100000">
                                          <p:val>
                                            <p:strVal val="#ppt_w"/>
                                          </p:val>
                                        </p:tav>
                                      </p:tavLst>
                                    </p:anim>
                                  </p:childTnLst>
                                </p:cTn>
                              </p:par>
                            </p:childTnLst>
                          </p:cTn>
                        </p:par>
                        <p:par>
                          <p:cTn id="43" fill="hold">
                            <p:stCondLst>
                              <p:cond delay="15500"/>
                            </p:stCondLst>
                            <p:childTnLst>
                              <p:par>
                                <p:cTn id="44" presetID="35" presetClass="entr" presetSubtype="0" fill="hold" grpId="0" nodeType="afterEffect">
                                  <p:stCondLst>
                                    <p:cond delay="0"/>
                                  </p:stCondLst>
                                  <p:childTnLst>
                                    <p:set>
                                      <p:cBhvr>
                                        <p:cTn id="45" dur="1" fill="hold">
                                          <p:stCondLst>
                                            <p:cond delay="0"/>
                                          </p:stCondLst>
                                        </p:cTn>
                                        <p:tgtEl>
                                          <p:spTgt spid="3075">
                                            <p:txEl>
                                              <p:pRg st="5" end="5"/>
                                            </p:txEl>
                                          </p:spTgt>
                                        </p:tgtEl>
                                        <p:attrNameLst>
                                          <p:attrName>style.visibility</p:attrName>
                                        </p:attrNameLst>
                                      </p:cBhvr>
                                      <p:to>
                                        <p:strVal val="visible"/>
                                      </p:to>
                                    </p:set>
                                    <p:animEffect transition="in" filter="fade">
                                      <p:cBhvr>
                                        <p:cTn id="46" dur="3000"/>
                                        <p:tgtEl>
                                          <p:spTgt spid="3075">
                                            <p:txEl>
                                              <p:pRg st="5" end="5"/>
                                            </p:txEl>
                                          </p:spTgt>
                                        </p:tgtEl>
                                      </p:cBhvr>
                                    </p:animEffect>
                                    <p:anim calcmode="lin" valueType="num">
                                      <p:cBhvr>
                                        <p:cTn id="47" dur="3000" fill="hold"/>
                                        <p:tgtEl>
                                          <p:spTgt spid="3075">
                                            <p:txEl>
                                              <p:pRg st="5" end="5"/>
                                            </p:txEl>
                                          </p:spTgt>
                                        </p:tgtEl>
                                        <p:attrNameLst>
                                          <p:attrName>style.rotation</p:attrName>
                                        </p:attrNameLst>
                                      </p:cBhvr>
                                      <p:tavLst>
                                        <p:tav tm="0">
                                          <p:val>
                                            <p:fltVal val="720"/>
                                          </p:val>
                                        </p:tav>
                                        <p:tav tm="100000">
                                          <p:val>
                                            <p:fltVal val="0"/>
                                          </p:val>
                                        </p:tav>
                                      </p:tavLst>
                                    </p:anim>
                                    <p:anim calcmode="lin" valueType="num">
                                      <p:cBhvr>
                                        <p:cTn id="48" dur="3000" fill="hold"/>
                                        <p:tgtEl>
                                          <p:spTgt spid="3075">
                                            <p:txEl>
                                              <p:pRg st="5" end="5"/>
                                            </p:txEl>
                                          </p:spTgt>
                                        </p:tgtEl>
                                        <p:attrNameLst>
                                          <p:attrName>ppt_h</p:attrName>
                                        </p:attrNameLst>
                                      </p:cBhvr>
                                      <p:tavLst>
                                        <p:tav tm="0">
                                          <p:val>
                                            <p:fltVal val="0"/>
                                          </p:val>
                                        </p:tav>
                                        <p:tav tm="100000">
                                          <p:val>
                                            <p:strVal val="#ppt_h"/>
                                          </p:val>
                                        </p:tav>
                                      </p:tavLst>
                                    </p:anim>
                                    <p:anim calcmode="lin" valueType="num">
                                      <p:cBhvr>
                                        <p:cTn id="49" dur="3000" fill="hold"/>
                                        <p:tgtEl>
                                          <p:spTgt spid="3075">
                                            <p:txEl>
                                              <p:pRg st="5" end="5"/>
                                            </p:txEl>
                                          </p:spTgt>
                                        </p:tgtEl>
                                        <p:attrNameLst>
                                          <p:attrName>ppt_w</p:attrName>
                                        </p:attrNameLst>
                                      </p:cBhvr>
                                      <p:tavLst>
                                        <p:tav tm="0">
                                          <p:val>
                                            <p:fltVal val="0"/>
                                          </p:val>
                                        </p:tav>
                                        <p:tav tm="100000">
                                          <p:val>
                                            <p:strVal val="#ppt_w"/>
                                          </p:val>
                                        </p:tav>
                                      </p:tavLst>
                                    </p:anim>
                                  </p:childTnLst>
                                </p:cTn>
                              </p:par>
                            </p:childTnLst>
                          </p:cTn>
                        </p:par>
                        <p:par>
                          <p:cTn id="50" fill="hold">
                            <p:stCondLst>
                              <p:cond delay="18500"/>
                            </p:stCondLst>
                            <p:childTnLst>
                              <p:par>
                                <p:cTn id="51" presetID="35" presetClass="entr" presetSubtype="0" fill="hold" grpId="0" nodeType="afterEffect">
                                  <p:stCondLst>
                                    <p:cond delay="0"/>
                                  </p:stCondLst>
                                  <p:childTnLst>
                                    <p:set>
                                      <p:cBhvr>
                                        <p:cTn id="52" dur="1" fill="hold">
                                          <p:stCondLst>
                                            <p:cond delay="0"/>
                                          </p:stCondLst>
                                        </p:cTn>
                                        <p:tgtEl>
                                          <p:spTgt spid="3075">
                                            <p:txEl>
                                              <p:pRg st="6" end="6"/>
                                            </p:txEl>
                                          </p:spTgt>
                                        </p:tgtEl>
                                        <p:attrNameLst>
                                          <p:attrName>style.visibility</p:attrName>
                                        </p:attrNameLst>
                                      </p:cBhvr>
                                      <p:to>
                                        <p:strVal val="visible"/>
                                      </p:to>
                                    </p:set>
                                    <p:animEffect transition="in" filter="fade">
                                      <p:cBhvr>
                                        <p:cTn id="53" dur="3000"/>
                                        <p:tgtEl>
                                          <p:spTgt spid="3075">
                                            <p:txEl>
                                              <p:pRg st="6" end="6"/>
                                            </p:txEl>
                                          </p:spTgt>
                                        </p:tgtEl>
                                      </p:cBhvr>
                                    </p:animEffect>
                                    <p:anim calcmode="lin" valueType="num">
                                      <p:cBhvr>
                                        <p:cTn id="54" dur="3000" fill="hold"/>
                                        <p:tgtEl>
                                          <p:spTgt spid="3075">
                                            <p:txEl>
                                              <p:pRg st="6" end="6"/>
                                            </p:txEl>
                                          </p:spTgt>
                                        </p:tgtEl>
                                        <p:attrNameLst>
                                          <p:attrName>style.rotation</p:attrName>
                                        </p:attrNameLst>
                                      </p:cBhvr>
                                      <p:tavLst>
                                        <p:tav tm="0">
                                          <p:val>
                                            <p:fltVal val="720"/>
                                          </p:val>
                                        </p:tav>
                                        <p:tav tm="100000">
                                          <p:val>
                                            <p:fltVal val="0"/>
                                          </p:val>
                                        </p:tav>
                                      </p:tavLst>
                                    </p:anim>
                                    <p:anim calcmode="lin" valueType="num">
                                      <p:cBhvr>
                                        <p:cTn id="55" dur="3000" fill="hold"/>
                                        <p:tgtEl>
                                          <p:spTgt spid="3075">
                                            <p:txEl>
                                              <p:pRg st="6" end="6"/>
                                            </p:txEl>
                                          </p:spTgt>
                                        </p:tgtEl>
                                        <p:attrNameLst>
                                          <p:attrName>ppt_h</p:attrName>
                                        </p:attrNameLst>
                                      </p:cBhvr>
                                      <p:tavLst>
                                        <p:tav tm="0">
                                          <p:val>
                                            <p:fltVal val="0"/>
                                          </p:val>
                                        </p:tav>
                                        <p:tav tm="100000">
                                          <p:val>
                                            <p:strVal val="#ppt_h"/>
                                          </p:val>
                                        </p:tav>
                                      </p:tavLst>
                                    </p:anim>
                                    <p:anim calcmode="lin" valueType="num">
                                      <p:cBhvr>
                                        <p:cTn id="56" dur="3000" fill="hold"/>
                                        <p:tgtEl>
                                          <p:spTgt spid="3075">
                                            <p:txEl>
                                              <p:pRg st="6" end="6"/>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07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0"/>
            <a:ext cx="8991600" cy="1219200"/>
          </a:xfrm>
        </p:spPr>
        <p:txBody>
          <a:bodyPr/>
          <a:lstStyle/>
          <a:p>
            <a:r>
              <a:rPr lang="en-US" sz="5400">
                <a:solidFill>
                  <a:srgbClr val="AD1505"/>
                </a:solidFill>
              </a:rPr>
              <a:t>Experiment</a:t>
            </a:r>
          </a:p>
        </p:txBody>
      </p:sp>
      <p:sp>
        <p:nvSpPr>
          <p:cNvPr id="56323" name="Rectangle 3"/>
          <p:cNvSpPr>
            <a:spLocks noGrp="1" noChangeArrowheads="1"/>
          </p:cNvSpPr>
          <p:nvPr>
            <p:ph type="body" sz="half" idx="1"/>
          </p:nvPr>
        </p:nvSpPr>
        <p:spPr>
          <a:xfrm>
            <a:off x="0" y="1295400"/>
            <a:ext cx="5867400" cy="5257800"/>
          </a:xfrm>
        </p:spPr>
        <p:txBody>
          <a:bodyPr/>
          <a:lstStyle/>
          <a:p>
            <a:pPr algn="ctr">
              <a:buFontTx/>
              <a:buNone/>
            </a:pPr>
            <a:endParaRPr lang="en-US" sz="4000"/>
          </a:p>
          <a:p>
            <a:pPr algn="ctr">
              <a:buFontTx/>
              <a:buNone/>
            </a:pPr>
            <a:r>
              <a:rPr lang="en-US" sz="4000"/>
              <a:t>Once again, John gathers his materials and carries out his experiment.</a:t>
            </a:r>
          </a:p>
          <a:p>
            <a:pPr algn="ctr">
              <a:buFontTx/>
              <a:buNone/>
            </a:pPr>
            <a:r>
              <a:rPr lang="en-US" sz="4000"/>
              <a:t>Here are the results.</a:t>
            </a:r>
          </a:p>
        </p:txBody>
      </p:sp>
      <p:pic>
        <p:nvPicPr>
          <p:cNvPr id="56324"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animEffect transition="in" filter="randombar(horizontal)">
                                      <p:cBhvr>
                                        <p:cTn id="7" dur="500"/>
                                        <p:tgtEl>
                                          <p:spTgt spid="563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6323">
                                            <p:txEl>
                                              <p:pRg st="2" end="2"/>
                                            </p:txEl>
                                          </p:spTgt>
                                        </p:tgtEl>
                                        <p:attrNameLst>
                                          <p:attrName>style.visibility</p:attrName>
                                        </p:attrNameLst>
                                      </p:cBhvr>
                                      <p:to>
                                        <p:strVal val="visible"/>
                                      </p:to>
                                    </p:set>
                                    <p:animEffect transition="in" filter="randombar(horizontal)">
                                      <p:cBhvr>
                                        <p:cTn id="12" dur="500"/>
                                        <p:tgtEl>
                                          <p:spTgt spid="56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52400" y="0"/>
            <a:ext cx="8991600" cy="2514600"/>
          </a:xfrm>
        </p:spPr>
        <p:txBody>
          <a:bodyPr/>
          <a:lstStyle/>
          <a:p>
            <a:r>
              <a:rPr lang="en-US" sz="6000">
                <a:solidFill>
                  <a:schemeClr val="hlink"/>
                </a:solidFill>
                <a:effectLst>
                  <a:outerShdw blurRad="38100" dist="38100" dir="2700000" algn="tl">
                    <a:srgbClr val="000000"/>
                  </a:outerShdw>
                </a:effectLst>
              </a:rPr>
              <a:t>Can you tell which group did the best?</a:t>
            </a:r>
          </a:p>
        </p:txBody>
      </p:sp>
      <p:pic>
        <p:nvPicPr>
          <p:cNvPr id="59395" name="Picture 3" descr="einstein"/>
          <p:cNvPicPr>
            <a:picLocks noChangeAspect="1" noChangeArrowheads="1"/>
          </p:cNvPicPr>
          <p:nvPr>
            <p:ph idx="1"/>
          </p:nvPr>
        </p:nvPicPr>
        <p:blipFill>
          <a:blip r:embed="rId2" cstate="print"/>
          <a:srcRect/>
          <a:stretch>
            <a:fillRect/>
          </a:stretch>
        </p:blipFill>
        <p:spPr>
          <a:xfrm>
            <a:off x="3200400" y="2667000"/>
            <a:ext cx="3138488" cy="4191000"/>
          </a:xfrm>
          <a:noFill/>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0"/>
            <a:ext cx="8229600" cy="914400"/>
          </a:xfrm>
        </p:spPr>
        <p:txBody>
          <a:bodyPr/>
          <a:lstStyle/>
          <a:p>
            <a:r>
              <a:rPr lang="en-US" sz="4000"/>
              <a:t>Size of Baked Bread (LxWxH) cm</a:t>
            </a:r>
            <a:r>
              <a:rPr lang="en-US" sz="4000" baseline="30000"/>
              <a:t>3</a:t>
            </a:r>
            <a:endParaRPr lang="en-US" sz="4000"/>
          </a:p>
        </p:txBody>
      </p:sp>
      <p:graphicFrame>
        <p:nvGraphicFramePr>
          <p:cNvPr id="57347" name="Group 3"/>
          <p:cNvGraphicFramePr>
            <a:graphicFrameLocks noGrp="1"/>
          </p:cNvGraphicFramePr>
          <p:nvPr>
            <p:ph idx="1"/>
          </p:nvPr>
        </p:nvGraphicFramePr>
        <p:xfrm>
          <a:off x="228600" y="2514600"/>
          <a:ext cx="8686800" cy="4358959"/>
        </p:xfrm>
        <a:graphic>
          <a:graphicData uri="http://schemas.openxmlformats.org/drawingml/2006/table">
            <a:tbl>
              <a:tblPr/>
              <a:tblGrid>
                <a:gridCol w="1770063"/>
                <a:gridCol w="1704975"/>
                <a:gridCol w="1736725"/>
                <a:gridCol w="1736725"/>
                <a:gridCol w="1738312"/>
              </a:tblGrid>
              <a:tr h="808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AD1505"/>
                          </a:solidFill>
                          <a:effectLst/>
                          <a:latin typeface="Arial" charset="0"/>
                        </a:rPr>
                        <a:t>Amt. of Sugar (g.)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charset="0"/>
                        </a:rPr>
                        <a:t>Average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charset="0"/>
                        </a:rPr>
                        <a:t>Size (cm</a:t>
                      </a:r>
                      <a:r>
                        <a:rPr kumimoji="0" lang="en-US" sz="2000" b="1" i="0" u="none" strike="noStrike" cap="none" normalizeH="0" baseline="30000" smtClean="0">
                          <a:ln>
                            <a:noFill/>
                          </a:ln>
                          <a:solidFill>
                            <a:srgbClr val="0033CC"/>
                          </a:solidFill>
                          <a:effectLst>
                            <a:outerShdw blurRad="38100" dist="38100" dir="2700000" algn="tl">
                              <a:srgbClr val="000000"/>
                            </a:outerShdw>
                          </a:effectLst>
                          <a:latin typeface="Arial" charset="0"/>
                        </a:rPr>
                        <a:t>3</a:t>
                      </a: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1440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1344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1404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1440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1380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70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1638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1638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1560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1612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1404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1332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90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972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1084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7391" name="Line 47"/>
          <p:cNvSpPr>
            <a:spLocks noChangeShapeType="1"/>
          </p:cNvSpPr>
          <p:nvPr/>
        </p:nvSpPr>
        <p:spPr bwMode="auto">
          <a:xfrm flipV="1">
            <a:off x="1981200" y="1371600"/>
            <a:ext cx="0" cy="1143000"/>
          </a:xfrm>
          <a:prstGeom prst="line">
            <a:avLst/>
          </a:prstGeom>
          <a:noFill/>
          <a:ln w="9525">
            <a:solidFill>
              <a:schemeClr val="tx1"/>
            </a:solidFill>
            <a:round/>
            <a:headEnd/>
            <a:tailEnd/>
          </a:ln>
          <a:effectLst/>
        </p:spPr>
        <p:txBody>
          <a:bodyPr/>
          <a:lstStyle/>
          <a:p>
            <a:endParaRPr lang="en-US"/>
          </a:p>
        </p:txBody>
      </p:sp>
      <p:sp>
        <p:nvSpPr>
          <p:cNvPr id="57392" name="Line 48"/>
          <p:cNvSpPr>
            <a:spLocks noChangeShapeType="1"/>
          </p:cNvSpPr>
          <p:nvPr/>
        </p:nvSpPr>
        <p:spPr bwMode="auto">
          <a:xfrm>
            <a:off x="1981200" y="1371600"/>
            <a:ext cx="5181600" cy="0"/>
          </a:xfrm>
          <a:prstGeom prst="line">
            <a:avLst/>
          </a:prstGeom>
          <a:noFill/>
          <a:ln w="9525">
            <a:solidFill>
              <a:schemeClr val="tx1"/>
            </a:solidFill>
            <a:round/>
            <a:headEnd/>
            <a:tailEnd/>
          </a:ln>
          <a:effectLst/>
        </p:spPr>
        <p:txBody>
          <a:bodyPr/>
          <a:lstStyle/>
          <a:p>
            <a:endParaRPr lang="en-US"/>
          </a:p>
        </p:txBody>
      </p:sp>
      <p:sp>
        <p:nvSpPr>
          <p:cNvPr id="57393" name="Line 49"/>
          <p:cNvSpPr>
            <a:spLocks noChangeShapeType="1"/>
          </p:cNvSpPr>
          <p:nvPr/>
        </p:nvSpPr>
        <p:spPr bwMode="auto">
          <a:xfrm>
            <a:off x="7162800" y="1371600"/>
            <a:ext cx="0" cy="1143000"/>
          </a:xfrm>
          <a:prstGeom prst="line">
            <a:avLst/>
          </a:prstGeom>
          <a:noFill/>
          <a:ln w="9525">
            <a:solidFill>
              <a:schemeClr val="tx1"/>
            </a:solidFill>
            <a:round/>
            <a:headEnd/>
            <a:tailEnd/>
          </a:ln>
          <a:effectLst/>
        </p:spPr>
        <p:txBody>
          <a:bodyPr/>
          <a:lstStyle/>
          <a:p>
            <a:endParaRPr lang="en-US"/>
          </a:p>
        </p:txBody>
      </p:sp>
      <p:sp>
        <p:nvSpPr>
          <p:cNvPr id="57394" name="Text Box 50"/>
          <p:cNvSpPr txBox="1">
            <a:spLocks noChangeArrowheads="1"/>
          </p:cNvSpPr>
          <p:nvPr/>
        </p:nvSpPr>
        <p:spPr bwMode="auto">
          <a:xfrm>
            <a:off x="2362200" y="1371600"/>
            <a:ext cx="4648200" cy="1160463"/>
          </a:xfrm>
          <a:prstGeom prst="rect">
            <a:avLst/>
          </a:prstGeom>
          <a:noFill/>
          <a:ln w="9525">
            <a:noFill/>
            <a:miter lim="800000"/>
            <a:headEnd/>
            <a:tailEnd/>
          </a:ln>
          <a:effectLst/>
        </p:spPr>
        <p:txBody>
          <a:bodyPr>
            <a:spAutoFit/>
          </a:bodyPr>
          <a:lstStyle/>
          <a:p>
            <a:pPr eaLnBrk="0" hangingPunct="0">
              <a:spcBef>
                <a:spcPct val="50000"/>
              </a:spcBef>
            </a:pPr>
            <a:r>
              <a:rPr lang="en-US" sz="2800">
                <a:solidFill>
                  <a:srgbClr val="AD1505"/>
                </a:solidFill>
                <a:effectLst>
                  <a:outerShdw blurRad="38100" dist="38100" dir="2700000" algn="tl">
                    <a:srgbClr val="000000"/>
                  </a:outerShdw>
                </a:effectLst>
              </a:rPr>
              <a:t>Size of Bread Loaf (cm</a:t>
            </a:r>
            <a:r>
              <a:rPr lang="en-US" sz="2800" baseline="30000">
                <a:solidFill>
                  <a:srgbClr val="AD1505"/>
                </a:solidFill>
                <a:effectLst>
                  <a:outerShdw blurRad="38100" dist="38100" dir="2700000" algn="tl">
                    <a:srgbClr val="000000"/>
                  </a:outerShdw>
                </a:effectLst>
              </a:rPr>
              <a:t>3</a:t>
            </a:r>
            <a:r>
              <a:rPr lang="en-US" sz="2800">
                <a:solidFill>
                  <a:srgbClr val="AD1505"/>
                </a:solidFill>
                <a:effectLst>
                  <a:outerShdw blurRad="38100" dist="38100" dir="2700000" algn="tl">
                    <a:srgbClr val="000000"/>
                  </a:outerShdw>
                </a:effectLst>
              </a:rPr>
              <a:t>)</a:t>
            </a:r>
          </a:p>
          <a:p>
            <a:pPr algn="ctr" eaLnBrk="0" hangingPunct="0">
              <a:spcBef>
                <a:spcPct val="50000"/>
              </a:spcBef>
            </a:pPr>
            <a:r>
              <a:rPr lang="en-US" sz="2800">
                <a:solidFill>
                  <a:srgbClr val="AD1505"/>
                </a:solidFill>
                <a:effectLst>
                  <a:outerShdw blurRad="38100" dist="38100" dir="2700000" algn="tl">
                    <a:srgbClr val="000000"/>
                  </a:outerShdw>
                </a:effectLst>
              </a:rPr>
              <a:t>Trials</a:t>
            </a:r>
          </a:p>
        </p:txBody>
      </p:sp>
      <p:sp>
        <p:nvSpPr>
          <p:cNvPr id="57395" name="Text Box 51"/>
          <p:cNvSpPr txBox="1">
            <a:spLocks noChangeArrowheads="1"/>
          </p:cNvSpPr>
          <p:nvPr/>
        </p:nvSpPr>
        <p:spPr bwMode="auto">
          <a:xfrm>
            <a:off x="304800" y="3657600"/>
            <a:ext cx="1676400" cy="366713"/>
          </a:xfrm>
          <a:prstGeom prst="rect">
            <a:avLst/>
          </a:prstGeom>
          <a:noFill/>
          <a:ln w="9525">
            <a:noFill/>
            <a:miter lim="800000"/>
            <a:headEnd/>
            <a:tailEnd/>
          </a:ln>
          <a:effectLst/>
        </p:spPr>
        <p:txBody>
          <a:bodyPr>
            <a:spAutoFit/>
          </a:bodyPr>
          <a:lstStyle/>
          <a:p>
            <a:pPr eaLnBrk="0" hangingPunct="0">
              <a:spcBef>
                <a:spcPct val="50000"/>
              </a:spcBef>
            </a:pPr>
            <a:r>
              <a:rPr lang="en-US"/>
              <a:t>Control group</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0"/>
            <a:ext cx="8991600" cy="1219200"/>
          </a:xfrm>
        </p:spPr>
        <p:txBody>
          <a:bodyPr/>
          <a:lstStyle/>
          <a:p>
            <a:r>
              <a:rPr lang="en-US" sz="5400">
                <a:solidFill>
                  <a:srgbClr val="AD1505"/>
                </a:solidFill>
              </a:rPr>
              <a:t>Conclusion</a:t>
            </a:r>
          </a:p>
        </p:txBody>
      </p:sp>
      <p:sp>
        <p:nvSpPr>
          <p:cNvPr id="60419" name="Rectangle 3"/>
          <p:cNvSpPr>
            <a:spLocks noGrp="1" noChangeArrowheads="1"/>
          </p:cNvSpPr>
          <p:nvPr>
            <p:ph type="body" sz="half" idx="1"/>
          </p:nvPr>
        </p:nvSpPr>
        <p:spPr>
          <a:xfrm>
            <a:off x="0" y="1295400"/>
            <a:ext cx="5943600" cy="5562600"/>
          </a:xfrm>
        </p:spPr>
        <p:txBody>
          <a:bodyPr/>
          <a:lstStyle/>
          <a:p>
            <a:pPr algn="ctr">
              <a:buFontTx/>
              <a:buNone/>
            </a:pPr>
            <a:r>
              <a:rPr lang="en-US" sz="4800"/>
              <a:t>John finds that 70g. of sugar produces the largest loaf.</a:t>
            </a:r>
          </a:p>
          <a:p>
            <a:pPr algn="ctr">
              <a:buFontTx/>
              <a:buNone/>
            </a:pPr>
            <a:r>
              <a:rPr lang="en-US" sz="4800"/>
              <a:t>His hypothesis is accepted.</a:t>
            </a:r>
          </a:p>
        </p:txBody>
      </p:sp>
      <p:pic>
        <p:nvPicPr>
          <p:cNvPr id="60420"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randombar(horizontal)">
                                      <p:cBhvr>
                                        <p:cTn id="7" dur="500"/>
                                        <p:tgtEl>
                                          <p:spTgt spid="60419">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animEffect transition="in" filter="randombar(horizontal)">
                                      <p:cBhvr>
                                        <p:cTn id="11" dur="500"/>
                                        <p:tgtEl>
                                          <p:spTgt spid="604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advAuto="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0"/>
            <a:ext cx="8991600" cy="1219200"/>
          </a:xfrm>
        </p:spPr>
        <p:txBody>
          <a:bodyPr/>
          <a:lstStyle/>
          <a:p>
            <a:r>
              <a:rPr lang="en-US" sz="5400">
                <a:solidFill>
                  <a:srgbClr val="AD1505"/>
                </a:solidFill>
              </a:rPr>
              <a:t>Communicate the Results</a:t>
            </a:r>
          </a:p>
        </p:txBody>
      </p:sp>
      <p:sp>
        <p:nvSpPr>
          <p:cNvPr id="61443" name="Rectangle 3"/>
          <p:cNvSpPr>
            <a:spLocks noGrp="1" noChangeArrowheads="1"/>
          </p:cNvSpPr>
          <p:nvPr>
            <p:ph type="body" sz="half" idx="1"/>
          </p:nvPr>
        </p:nvSpPr>
        <p:spPr>
          <a:xfrm>
            <a:off x="0" y="1295400"/>
            <a:ext cx="5943600" cy="5562600"/>
          </a:xfrm>
        </p:spPr>
        <p:txBody>
          <a:bodyPr/>
          <a:lstStyle/>
          <a:p>
            <a:pPr algn="ctr">
              <a:buFontTx/>
              <a:buNone/>
            </a:pPr>
            <a:r>
              <a:rPr lang="en-US" sz="4800"/>
              <a:t>John tells his grandmother about his findings and prepares to present his project in Science class.</a:t>
            </a:r>
          </a:p>
        </p:txBody>
      </p:sp>
      <p:pic>
        <p:nvPicPr>
          <p:cNvPr id="61444"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randombar(horizontal)">
                                      <p:cBhvr>
                                        <p:cTn id="7" dur="500"/>
                                        <p:tgtEl>
                                          <p:spTgt spid="614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advAuto="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p:txBody>
          <a:bodyPr/>
          <a:lstStyle/>
          <a:p>
            <a:pPr algn="ctr">
              <a:buFontTx/>
              <a:buNone/>
            </a:pPr>
            <a:endParaRPr lang="en-US"/>
          </a:p>
        </p:txBody>
      </p:sp>
      <p:sp>
        <p:nvSpPr>
          <p:cNvPr id="62467" name="WordArt 3"/>
          <p:cNvSpPr>
            <a:spLocks noChangeArrowheads="1" noChangeShapeType="1" noTextEdit="1"/>
          </p:cNvSpPr>
          <p:nvPr/>
        </p:nvSpPr>
        <p:spPr bwMode="auto">
          <a:xfrm>
            <a:off x="685800" y="228600"/>
            <a:ext cx="7696200" cy="6400800"/>
          </a:xfrm>
          <a:prstGeom prst="rect">
            <a:avLst/>
          </a:prstGeom>
        </p:spPr>
        <p:txBody>
          <a:bodyPr wrap="none" fromWordArt="1">
            <a:prstTxWarp prst="textPlain">
              <a:avLst>
                <a:gd name="adj" fmla="val 50000"/>
              </a:avLst>
            </a:prstTxWarp>
          </a:bodyPr>
          <a:lstStyle/>
          <a:p>
            <a:pPr algn="ctr"/>
            <a:r>
              <a:rPr lang="en-US" sz="2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Observe your</a:t>
            </a:r>
          </a:p>
          <a:p>
            <a:pPr algn="ctr"/>
            <a:r>
              <a:rPr lang="en-US" sz="2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world and come</a:t>
            </a:r>
          </a:p>
          <a:p>
            <a:pPr algn="ctr"/>
            <a:r>
              <a:rPr lang="en-US" sz="2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up with a question </a:t>
            </a:r>
          </a:p>
          <a:p>
            <a:pPr algn="ctr"/>
            <a:r>
              <a:rPr lang="en-US" sz="2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to answer using the</a:t>
            </a:r>
          </a:p>
          <a:p>
            <a:pPr algn="ctr"/>
            <a:r>
              <a:rPr lang="en-US" sz="2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Scientific Method!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62467"/>
                                        </p:tgtEl>
                                        <p:attrNameLst>
                                          <p:attrName>style.visibility</p:attrName>
                                        </p:attrNameLst>
                                      </p:cBhvr>
                                      <p:to>
                                        <p:strVal val="visible"/>
                                      </p:to>
                                    </p:set>
                                    <p:animEffect transition="in" filter="fade">
                                      <p:cBhvr>
                                        <p:cTn id="7" dur="2000"/>
                                        <p:tgtEl>
                                          <p:spTgt spid="62467"/>
                                        </p:tgtEl>
                                      </p:cBhvr>
                                    </p:animEffect>
                                    <p:anim calcmode="lin" valueType="num">
                                      <p:cBhvr>
                                        <p:cTn id="8" dur="2000" fill="hold"/>
                                        <p:tgtEl>
                                          <p:spTgt spid="62467"/>
                                        </p:tgtEl>
                                        <p:attrNameLst>
                                          <p:attrName>style.rotation</p:attrName>
                                        </p:attrNameLst>
                                      </p:cBhvr>
                                      <p:tavLst>
                                        <p:tav tm="0">
                                          <p:val>
                                            <p:fltVal val="720"/>
                                          </p:val>
                                        </p:tav>
                                        <p:tav tm="100000">
                                          <p:val>
                                            <p:fltVal val="0"/>
                                          </p:val>
                                        </p:tav>
                                      </p:tavLst>
                                    </p:anim>
                                    <p:anim calcmode="lin" valueType="num">
                                      <p:cBhvr>
                                        <p:cTn id="9" dur="2000" fill="hold"/>
                                        <p:tgtEl>
                                          <p:spTgt spid="62467"/>
                                        </p:tgtEl>
                                        <p:attrNameLst>
                                          <p:attrName>ppt_h</p:attrName>
                                        </p:attrNameLst>
                                      </p:cBhvr>
                                      <p:tavLst>
                                        <p:tav tm="0">
                                          <p:val>
                                            <p:fltVal val="0"/>
                                          </p:val>
                                        </p:tav>
                                        <p:tav tm="100000">
                                          <p:val>
                                            <p:strVal val="#ppt_h"/>
                                          </p:val>
                                        </p:tav>
                                      </p:tavLst>
                                    </p:anim>
                                    <p:anim calcmode="lin" valueType="num">
                                      <p:cBhvr>
                                        <p:cTn id="10" dur="2000" fill="hold"/>
                                        <p:tgtEl>
                                          <p:spTgt spid="6246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10243" name="Rectangle 3"/>
          <p:cNvSpPr>
            <a:spLocks noGrp="1" noChangeArrowheads="1"/>
          </p:cNvSpPr>
          <p:nvPr>
            <p:ph type="body" idx="1"/>
          </p:nvPr>
        </p:nvSpPr>
        <p:spPr>
          <a:xfrm>
            <a:off x="457200" y="2332038"/>
            <a:ext cx="8229600" cy="4525962"/>
          </a:xfrm>
        </p:spPr>
        <p:txBody>
          <a:bodyPr/>
          <a:lstStyle/>
          <a:p>
            <a:pPr algn="ctr">
              <a:buFontTx/>
              <a:buNone/>
            </a:pPr>
            <a:r>
              <a:rPr lang="en-US" sz="4400"/>
              <a:t>1. </a:t>
            </a:r>
            <a:r>
              <a:rPr lang="en-US" sz="4400" u="sng">
                <a:solidFill>
                  <a:srgbClr val="0033CC"/>
                </a:solidFill>
                <a:effectLst>
                  <a:outerShdw blurRad="38100" dist="38100" dir="2700000" algn="tl">
                    <a:srgbClr val="000000"/>
                  </a:outerShdw>
                </a:effectLst>
              </a:rPr>
              <a:t>Problem/Question</a:t>
            </a:r>
            <a:r>
              <a:rPr lang="en-US" sz="4400">
                <a:solidFill>
                  <a:srgbClr val="0033CC"/>
                </a:solidFill>
              </a:rPr>
              <a:t>: </a:t>
            </a:r>
            <a:r>
              <a:rPr lang="en-US" sz="4400"/>
              <a:t>Develop a question or problem that can be solved through experimentation.</a:t>
            </a:r>
            <a:endParaRPr lang="en-US" sz="4400" u="sng">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lide(fromBottom)">
                                      <p:cBhvr>
                                        <p:cTn id="7" dur="20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11267" name="Rectangle 3"/>
          <p:cNvSpPr>
            <a:spLocks noGrp="1" noChangeArrowheads="1"/>
          </p:cNvSpPr>
          <p:nvPr>
            <p:ph type="body" idx="1"/>
          </p:nvPr>
        </p:nvSpPr>
        <p:spPr>
          <a:xfrm>
            <a:off x="457200" y="2332038"/>
            <a:ext cx="8229600" cy="4525962"/>
          </a:xfrm>
        </p:spPr>
        <p:txBody>
          <a:bodyPr/>
          <a:lstStyle/>
          <a:p>
            <a:pPr algn="ctr">
              <a:buFontTx/>
              <a:buNone/>
            </a:pPr>
            <a:r>
              <a:rPr lang="en-US" sz="4400"/>
              <a:t>2. </a:t>
            </a:r>
            <a:r>
              <a:rPr lang="en-US" sz="4400" u="sng">
                <a:solidFill>
                  <a:srgbClr val="0033CC"/>
                </a:solidFill>
                <a:effectLst>
                  <a:outerShdw blurRad="38100" dist="38100" dir="2700000" algn="tl">
                    <a:srgbClr val="000000"/>
                  </a:outerShdw>
                </a:effectLst>
              </a:rPr>
              <a:t>Observation/Research</a:t>
            </a:r>
            <a:r>
              <a:rPr lang="en-US" sz="4400">
                <a:solidFill>
                  <a:srgbClr val="0033CC"/>
                </a:solidFill>
              </a:rPr>
              <a:t>: </a:t>
            </a:r>
            <a:r>
              <a:rPr lang="en-US" sz="4400"/>
              <a:t>Make observations and research your topic of interest.</a:t>
            </a:r>
            <a:endParaRPr lang="en-US" sz="4400" u="sng">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slide(fromBottom)">
                                      <p:cBhvr>
                                        <p:cTn id="7" dur="20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a:xfrm>
            <a:off x="0" y="0"/>
            <a:ext cx="9144000" cy="2057400"/>
          </a:xfrm>
        </p:spPr>
        <p:txBody>
          <a:bodyPr/>
          <a:lstStyle/>
          <a:p>
            <a:r>
              <a:rPr lang="en-US" sz="6000">
                <a:solidFill>
                  <a:schemeClr val="hlink"/>
                </a:solidFill>
                <a:effectLst>
                  <a:outerShdw blurRad="38100" dist="38100" dir="2700000" algn="tl">
                    <a:srgbClr val="000000"/>
                  </a:outerShdw>
                </a:effectLst>
              </a:rPr>
              <a:t>Do you remember the next step?</a:t>
            </a:r>
          </a:p>
        </p:txBody>
      </p:sp>
      <p:pic>
        <p:nvPicPr>
          <p:cNvPr id="13323" name="Picture 11" descr="einstein"/>
          <p:cNvPicPr>
            <a:picLocks noChangeAspect="1" noChangeArrowheads="1"/>
          </p:cNvPicPr>
          <p:nvPr>
            <p:ph idx="1"/>
          </p:nvPr>
        </p:nvPicPr>
        <p:blipFill>
          <a:blip r:embed="rId2" cstate="print"/>
          <a:srcRect/>
          <a:stretch>
            <a:fillRect/>
          </a:stretch>
        </p:blipFill>
        <p:spPr>
          <a:xfrm>
            <a:off x="2895600" y="2057400"/>
            <a:ext cx="3389313" cy="4525963"/>
          </a:xfrm>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17411" name="Rectangle 3"/>
          <p:cNvSpPr>
            <a:spLocks noGrp="1" noChangeArrowheads="1"/>
          </p:cNvSpPr>
          <p:nvPr>
            <p:ph type="body" idx="1"/>
          </p:nvPr>
        </p:nvSpPr>
        <p:spPr>
          <a:xfrm>
            <a:off x="457200" y="2332038"/>
            <a:ext cx="8229600" cy="4525962"/>
          </a:xfrm>
        </p:spPr>
        <p:txBody>
          <a:bodyPr/>
          <a:lstStyle/>
          <a:p>
            <a:pPr algn="ctr">
              <a:buFontTx/>
              <a:buNone/>
            </a:pPr>
            <a:r>
              <a:rPr lang="en-US" sz="4400"/>
              <a:t>3. </a:t>
            </a:r>
            <a:r>
              <a:rPr lang="en-US" sz="4400" u="sng">
                <a:solidFill>
                  <a:srgbClr val="0033CC"/>
                </a:solidFill>
                <a:effectLst>
                  <a:outerShdw blurRad="38100" dist="38100" dir="2700000" algn="tl">
                    <a:srgbClr val="000000"/>
                  </a:outerShdw>
                </a:effectLst>
              </a:rPr>
              <a:t>Formulate a Hypothesis</a:t>
            </a:r>
            <a:r>
              <a:rPr lang="en-US" sz="4400">
                <a:solidFill>
                  <a:srgbClr val="0033CC"/>
                </a:solidFill>
              </a:rPr>
              <a:t>: </a:t>
            </a:r>
            <a:r>
              <a:rPr lang="en-US" sz="4400"/>
              <a:t>Predict a possible answer to the problem or question.</a:t>
            </a:r>
          </a:p>
          <a:p>
            <a:pPr algn="ctr">
              <a:buFontTx/>
              <a:buNone/>
            </a:pPr>
            <a:r>
              <a:rPr lang="en-US" sz="4400">
                <a:solidFill>
                  <a:schemeClr val="hlink"/>
                </a:solidFill>
              </a:rPr>
              <a:t>Example:</a:t>
            </a:r>
            <a:r>
              <a:rPr lang="en-US" sz="4400">
                <a:solidFill>
                  <a:schemeClr val="folHlink"/>
                </a:solidFill>
              </a:rPr>
              <a:t> If </a:t>
            </a:r>
            <a:r>
              <a:rPr lang="en-US" sz="4400" u="sng">
                <a:solidFill>
                  <a:schemeClr val="folHlink"/>
                </a:solidFill>
              </a:rPr>
              <a:t>soil temperatures</a:t>
            </a:r>
            <a:r>
              <a:rPr lang="en-US" sz="4400">
                <a:solidFill>
                  <a:schemeClr val="folHlink"/>
                </a:solidFill>
              </a:rPr>
              <a:t> rise, then </a:t>
            </a:r>
            <a:r>
              <a:rPr lang="en-US" sz="4400" u="sng">
                <a:solidFill>
                  <a:schemeClr val="folHlink"/>
                </a:solidFill>
              </a:rPr>
              <a:t>plant growth</a:t>
            </a:r>
            <a:r>
              <a:rPr lang="en-US" sz="4400">
                <a:solidFill>
                  <a:schemeClr val="folHlink"/>
                </a:solidFill>
              </a:rPr>
              <a:t> will increase.</a:t>
            </a:r>
            <a:endParaRPr lang="en-US" sz="440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slide(fromBottom)">
                                      <p:cBhvr>
                                        <p:cTn id="7" dur="20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slide(fromBottom)">
                                      <p:cBhvr>
                                        <p:cTn id="12" dur="2000"/>
                                        <p:tgtEl>
                                          <p:spTgt spid="174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18435" name="Rectangle 3"/>
          <p:cNvSpPr>
            <a:spLocks noGrp="1" noChangeArrowheads="1"/>
          </p:cNvSpPr>
          <p:nvPr>
            <p:ph type="body" idx="1"/>
          </p:nvPr>
        </p:nvSpPr>
        <p:spPr>
          <a:xfrm>
            <a:off x="457200" y="2332038"/>
            <a:ext cx="8229600" cy="4525962"/>
          </a:xfrm>
        </p:spPr>
        <p:txBody>
          <a:bodyPr/>
          <a:lstStyle/>
          <a:p>
            <a:pPr algn="ctr">
              <a:buFontTx/>
              <a:buNone/>
            </a:pPr>
            <a:r>
              <a:rPr lang="en-US" sz="4400"/>
              <a:t>4.  </a:t>
            </a:r>
            <a:r>
              <a:rPr lang="en-US" sz="4400" u="sng">
                <a:solidFill>
                  <a:srgbClr val="0033CC"/>
                </a:solidFill>
                <a:effectLst>
                  <a:outerShdw blurRad="38100" dist="38100" dir="2700000" algn="tl">
                    <a:srgbClr val="000000"/>
                  </a:outerShdw>
                </a:effectLst>
              </a:rPr>
              <a:t>Experiment</a:t>
            </a:r>
            <a:r>
              <a:rPr lang="en-US" sz="4400">
                <a:solidFill>
                  <a:srgbClr val="0033CC"/>
                </a:solidFill>
              </a:rPr>
              <a:t>: </a:t>
            </a:r>
            <a:r>
              <a:rPr lang="en-US" sz="4400"/>
              <a:t>Develop and follow a </a:t>
            </a:r>
            <a:r>
              <a:rPr lang="en-US" sz="4400">
                <a:solidFill>
                  <a:schemeClr val="hlink"/>
                </a:solidFill>
              </a:rPr>
              <a:t>procedure</a:t>
            </a:r>
            <a:r>
              <a:rPr lang="en-US" sz="4400"/>
              <a:t>.</a:t>
            </a:r>
          </a:p>
          <a:p>
            <a:pPr algn="ctr">
              <a:buFontTx/>
              <a:buNone/>
            </a:pPr>
            <a:r>
              <a:rPr lang="en-US" sz="4400"/>
              <a:t>Include a detailed </a:t>
            </a:r>
            <a:r>
              <a:rPr lang="en-US" sz="4400">
                <a:solidFill>
                  <a:schemeClr val="hlink"/>
                </a:solidFill>
              </a:rPr>
              <a:t>materials</a:t>
            </a:r>
            <a:r>
              <a:rPr lang="en-US" sz="4400"/>
              <a:t> list.</a:t>
            </a:r>
          </a:p>
          <a:p>
            <a:pPr algn="ctr">
              <a:buFontTx/>
              <a:buNone/>
            </a:pPr>
            <a:r>
              <a:rPr lang="en-US" sz="4400"/>
              <a:t>The outcome must be measurable (quantifiable).</a:t>
            </a:r>
            <a:endParaRPr lang="en-US" sz="4400" u="sng">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lide(fromBottom)">
                                      <p:cBhvr>
                                        <p:cTn id="7" dur="20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slide(fromBottom)">
                                      <p:cBhvr>
                                        <p:cTn id="12" dur="20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slide(fromBottom)">
                                      <p:cBhvr>
                                        <p:cTn id="17" dur="2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576</TotalTime>
  <Words>1184</Words>
  <Application>Microsoft Office PowerPoint</Application>
  <PresentationFormat>On-screen Show (4:3)</PresentationFormat>
  <Paragraphs>193</Paragraphs>
  <Slides>45</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45</vt:i4>
      </vt:variant>
    </vt:vector>
  </HeadingPairs>
  <TitlesOfParts>
    <vt:vector size="47" baseType="lpstr">
      <vt:lpstr>Arial</vt:lpstr>
      <vt:lpstr>Default Design</vt:lpstr>
      <vt:lpstr>Slide 1</vt:lpstr>
      <vt:lpstr>Slide 2</vt:lpstr>
      <vt:lpstr>Slide 3</vt:lpstr>
      <vt:lpstr>Slide 4</vt:lpstr>
      <vt:lpstr>Steps of the  Scientific Method</vt:lpstr>
      <vt:lpstr>Steps of the  Scientific Method</vt:lpstr>
      <vt:lpstr>Do you remember the next step?</vt:lpstr>
      <vt:lpstr>Steps of the  Scientific Method</vt:lpstr>
      <vt:lpstr>Steps of the  Scientific Method</vt:lpstr>
      <vt:lpstr>Steps of the  Scientific Method</vt:lpstr>
      <vt:lpstr>Steps of the  Scientific Method</vt:lpstr>
      <vt:lpstr>Steps of the  Scientific Method</vt:lpstr>
      <vt:lpstr>Think you can name all seven steps?</vt:lpstr>
      <vt:lpstr>Slide 14</vt:lpstr>
      <vt:lpstr>Problem/Question</vt:lpstr>
      <vt:lpstr>Problem/Question</vt:lpstr>
      <vt:lpstr>Caution!</vt:lpstr>
      <vt:lpstr>Observation/Research</vt:lpstr>
      <vt:lpstr>Slide 19</vt:lpstr>
      <vt:lpstr>Slide 20</vt:lpstr>
      <vt:lpstr>Formulate a Hypothesis</vt:lpstr>
      <vt:lpstr>Hypothesis</vt:lpstr>
      <vt:lpstr>Do you know the difference between the independent and dependent variables?</vt:lpstr>
      <vt:lpstr>Independent Variable</vt:lpstr>
      <vt:lpstr>Dependent Variable</vt:lpstr>
      <vt:lpstr>Experiment</vt:lpstr>
      <vt:lpstr>Control Group</vt:lpstr>
      <vt:lpstr>Control Group</vt:lpstr>
      <vt:lpstr>Control Group</vt:lpstr>
      <vt:lpstr>Constants</vt:lpstr>
      <vt:lpstr>Constants</vt:lpstr>
      <vt:lpstr>Can you think of some constants for this experiment?</vt:lpstr>
      <vt:lpstr>Constants</vt:lpstr>
      <vt:lpstr>Experiment</vt:lpstr>
      <vt:lpstr>Trials</vt:lpstr>
      <vt:lpstr>Collect and Analyze Results</vt:lpstr>
      <vt:lpstr>Size of Baked Bread (LxWxH) cm3</vt:lpstr>
      <vt:lpstr>Collect and Analyze Results</vt:lpstr>
      <vt:lpstr>Conclusion</vt:lpstr>
      <vt:lpstr>Experiment</vt:lpstr>
      <vt:lpstr>Can you tell which group did the best?</vt:lpstr>
      <vt:lpstr>Size of Baked Bread (LxWxH) cm3</vt:lpstr>
      <vt:lpstr>Conclusion</vt:lpstr>
      <vt:lpstr>Communicate the Results</vt:lpstr>
      <vt:lpstr>Slide 45</vt:lpstr>
    </vt:vector>
  </TitlesOfParts>
  <Company>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christopher.harner</dc:creator>
  <cp:lastModifiedBy>misd</cp:lastModifiedBy>
  <cp:revision>3</cp:revision>
  <dcterms:created xsi:type="dcterms:W3CDTF">2005-07-18T14:10:52Z</dcterms:created>
  <dcterms:modified xsi:type="dcterms:W3CDTF">2011-10-25T22:37:27Z</dcterms:modified>
</cp:coreProperties>
</file>